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4" r:id="rId7"/>
    <p:sldId id="261" r:id="rId8"/>
    <p:sldId id="262" r:id="rId9"/>
    <p:sldId id="263" r:id="rId10"/>
    <p:sldId id="265" r:id="rId11"/>
    <p:sldId id="267" r:id="rId12"/>
    <p:sldId id="266" r:id="rId13"/>
    <p:sldId id="268" r:id="rId14"/>
    <p:sldId id="269" r:id="rId15"/>
    <p:sldId id="270" r:id="rId16"/>
    <p:sldId id="283" r:id="rId17"/>
    <p:sldId id="271" r:id="rId18"/>
    <p:sldId id="275" r:id="rId19"/>
    <p:sldId id="272" r:id="rId20"/>
    <p:sldId id="284" r:id="rId21"/>
    <p:sldId id="273" r:id="rId22"/>
    <p:sldId id="276" r:id="rId23"/>
    <p:sldId id="277" r:id="rId24"/>
    <p:sldId id="295" r:id="rId25"/>
    <p:sldId id="296" r:id="rId26"/>
    <p:sldId id="297" r:id="rId27"/>
    <p:sldId id="298" r:id="rId28"/>
    <p:sldId id="299" r:id="rId29"/>
    <p:sldId id="300" r:id="rId30"/>
    <p:sldId id="301" r:id="rId31"/>
    <p:sldId id="302" r:id="rId32"/>
    <p:sldId id="278" r:id="rId33"/>
    <p:sldId id="279" r:id="rId34"/>
    <p:sldId id="280" r:id="rId35"/>
    <p:sldId id="303" r:id="rId36"/>
    <p:sldId id="281" r:id="rId37"/>
    <p:sldId id="282" r:id="rId38"/>
    <p:sldId id="304" r:id="rId39"/>
    <p:sldId id="285" r:id="rId40"/>
    <p:sldId id="286" r:id="rId41"/>
    <p:sldId id="287" r:id="rId42"/>
    <p:sldId id="288" r:id="rId43"/>
    <p:sldId id="289" r:id="rId44"/>
    <p:sldId id="290" r:id="rId45"/>
    <p:sldId id="291" r:id="rId46"/>
    <p:sldId id="305" r:id="rId47"/>
    <p:sldId id="292" r:id="rId48"/>
    <p:sldId id="293" r:id="rId49"/>
    <p:sldId id="294"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476" autoAdjust="0"/>
    <p:restoredTop sz="94660"/>
  </p:normalViewPr>
  <p:slideViewPr>
    <p:cSldViewPr snapToGrid="0">
      <p:cViewPr varScale="1">
        <p:scale>
          <a:sx n="76" d="100"/>
          <a:sy n="76" d="100"/>
        </p:scale>
        <p:origin x="432"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rockett, April" userId="571a9d59-45b5-4985-97c4-784f2cbe086c" providerId="ADAL" clId="{793AAAF9-0AEA-4C39-ADE4-717D8136264D}"/>
    <pc:docChg chg="undo custSel addSld delSld modSld sldOrd">
      <pc:chgData name="Crockett, April" userId="571a9d59-45b5-4985-97c4-784f2cbe086c" providerId="ADAL" clId="{793AAAF9-0AEA-4C39-ADE4-717D8136264D}" dt="2021-04-08T16:54:09.749" v="2853" actId="1076"/>
      <pc:docMkLst>
        <pc:docMk/>
      </pc:docMkLst>
      <pc:sldChg chg="modSp">
        <pc:chgData name="Crockett, April" userId="571a9d59-45b5-4985-97c4-784f2cbe086c" providerId="ADAL" clId="{793AAAF9-0AEA-4C39-ADE4-717D8136264D}" dt="2021-04-05T12:50:48.645" v="2777" actId="1076"/>
        <pc:sldMkLst>
          <pc:docMk/>
          <pc:sldMk cId="883626564" sldId="288"/>
        </pc:sldMkLst>
        <pc:picChg chg="mod modCrop">
          <ac:chgData name="Crockett, April" userId="571a9d59-45b5-4985-97c4-784f2cbe086c" providerId="ADAL" clId="{793AAAF9-0AEA-4C39-ADE4-717D8136264D}" dt="2021-04-05T12:50:48.645" v="2777" actId="1076"/>
          <ac:picMkLst>
            <pc:docMk/>
            <pc:sldMk cId="883626564" sldId="288"/>
            <ac:picMk id="4" creationId="{00000000-0000-0000-0000-000000000000}"/>
          </ac:picMkLst>
        </pc:picChg>
      </pc:sldChg>
      <pc:sldChg chg="modSp">
        <pc:chgData name="Crockett, April" userId="571a9d59-45b5-4985-97c4-784f2cbe086c" providerId="ADAL" clId="{793AAAF9-0AEA-4C39-ADE4-717D8136264D}" dt="2021-04-05T12:51:00.245" v="2780" actId="1076"/>
        <pc:sldMkLst>
          <pc:docMk/>
          <pc:sldMk cId="2023149151" sldId="290"/>
        </pc:sldMkLst>
        <pc:picChg chg="mod">
          <ac:chgData name="Crockett, April" userId="571a9d59-45b5-4985-97c4-784f2cbe086c" providerId="ADAL" clId="{793AAAF9-0AEA-4C39-ADE4-717D8136264D}" dt="2021-04-05T12:51:00.245" v="2780" actId="1076"/>
          <ac:picMkLst>
            <pc:docMk/>
            <pc:sldMk cId="2023149151" sldId="290"/>
            <ac:picMk id="4" creationId="{00000000-0000-0000-0000-000000000000}"/>
          </ac:picMkLst>
        </pc:picChg>
      </pc:sldChg>
      <pc:sldChg chg="addSp modSp add">
        <pc:chgData name="Crockett, April" userId="571a9d59-45b5-4985-97c4-784f2cbe086c" providerId="ADAL" clId="{793AAAF9-0AEA-4C39-ADE4-717D8136264D}" dt="2021-04-05T12:18:11.017" v="147" actId="207"/>
        <pc:sldMkLst>
          <pc:docMk/>
          <pc:sldMk cId="1287958657" sldId="295"/>
        </pc:sldMkLst>
        <pc:spChg chg="mod">
          <ac:chgData name="Crockett, April" userId="571a9d59-45b5-4985-97c4-784f2cbe086c" providerId="ADAL" clId="{793AAAF9-0AEA-4C39-ADE4-717D8136264D}" dt="2021-04-05T12:14:56.503" v="127" actId="20577"/>
          <ac:spMkLst>
            <pc:docMk/>
            <pc:sldMk cId="1287958657" sldId="295"/>
            <ac:spMk id="2" creationId="{41884156-AF0C-4489-8C87-0301AB335C1E}"/>
          </ac:spMkLst>
        </pc:spChg>
        <pc:spChg chg="mod">
          <ac:chgData name="Crockett, April" userId="571a9d59-45b5-4985-97c4-784f2cbe086c" providerId="ADAL" clId="{793AAAF9-0AEA-4C39-ADE4-717D8136264D}" dt="2021-04-05T12:18:11.017" v="147" actId="207"/>
          <ac:spMkLst>
            <pc:docMk/>
            <pc:sldMk cId="1287958657" sldId="295"/>
            <ac:spMk id="3" creationId="{079704F1-1191-4CC8-97FC-FAE50D40D719}"/>
          </ac:spMkLst>
        </pc:spChg>
        <pc:picChg chg="add mod">
          <ac:chgData name="Crockett, April" userId="571a9d59-45b5-4985-97c4-784f2cbe086c" providerId="ADAL" clId="{793AAAF9-0AEA-4C39-ADE4-717D8136264D}" dt="2021-04-05T12:14:21.689" v="117" actId="1076"/>
          <ac:picMkLst>
            <pc:docMk/>
            <pc:sldMk cId="1287958657" sldId="295"/>
            <ac:picMk id="1025" creationId="{521D133F-7696-444D-9196-D453E7DFBF5C}"/>
          </ac:picMkLst>
        </pc:picChg>
      </pc:sldChg>
      <pc:sldChg chg="addSp delSp modSp add">
        <pc:chgData name="Crockett, April" userId="571a9d59-45b5-4985-97c4-784f2cbe086c" providerId="ADAL" clId="{793AAAF9-0AEA-4C39-ADE4-717D8136264D}" dt="2021-04-05T16:41:23.869" v="2827" actId="20577"/>
        <pc:sldMkLst>
          <pc:docMk/>
          <pc:sldMk cId="449166881" sldId="296"/>
        </pc:sldMkLst>
        <pc:spChg chg="mod">
          <ac:chgData name="Crockett, April" userId="571a9d59-45b5-4985-97c4-784f2cbe086c" providerId="ADAL" clId="{793AAAF9-0AEA-4C39-ADE4-717D8136264D}" dt="2021-04-05T12:14:52.694" v="125" actId="20577"/>
          <ac:spMkLst>
            <pc:docMk/>
            <pc:sldMk cId="449166881" sldId="296"/>
            <ac:spMk id="2" creationId="{41884156-AF0C-4489-8C87-0301AB335C1E}"/>
          </ac:spMkLst>
        </pc:spChg>
        <pc:spChg chg="mod">
          <ac:chgData name="Crockett, April" userId="571a9d59-45b5-4985-97c4-784f2cbe086c" providerId="ADAL" clId="{793AAAF9-0AEA-4C39-ADE4-717D8136264D}" dt="2021-04-05T16:41:23.869" v="2827" actId="20577"/>
          <ac:spMkLst>
            <pc:docMk/>
            <pc:sldMk cId="449166881" sldId="296"/>
            <ac:spMk id="3" creationId="{079704F1-1191-4CC8-97FC-FAE50D40D719}"/>
          </ac:spMkLst>
        </pc:spChg>
        <pc:picChg chg="del">
          <ac:chgData name="Crockett, April" userId="571a9d59-45b5-4985-97c4-784f2cbe086c" providerId="ADAL" clId="{793AAAF9-0AEA-4C39-ADE4-717D8136264D}" dt="2021-04-05T12:15:10.374" v="128"/>
          <ac:picMkLst>
            <pc:docMk/>
            <pc:sldMk cId="449166881" sldId="296"/>
            <ac:picMk id="1025" creationId="{521D133F-7696-444D-9196-D453E7DFBF5C}"/>
          </ac:picMkLst>
        </pc:picChg>
        <pc:picChg chg="add mod">
          <ac:chgData name="Crockett, April" userId="571a9d59-45b5-4985-97c4-784f2cbe086c" providerId="ADAL" clId="{793AAAF9-0AEA-4C39-ADE4-717D8136264D}" dt="2021-04-05T12:16:16.689" v="130" actId="1076"/>
          <ac:picMkLst>
            <pc:docMk/>
            <pc:sldMk cId="449166881" sldId="296"/>
            <ac:picMk id="2049" creationId="{08D53F54-3122-4AF1-B28F-E906E78A5ECE}"/>
          </ac:picMkLst>
        </pc:picChg>
      </pc:sldChg>
      <pc:sldChg chg="addSp delSp modSp add">
        <pc:chgData name="Crockett, April" userId="571a9d59-45b5-4985-97c4-784f2cbe086c" providerId="ADAL" clId="{793AAAF9-0AEA-4C39-ADE4-717D8136264D}" dt="2021-04-05T16:52:12.750" v="2845" actId="20577"/>
        <pc:sldMkLst>
          <pc:docMk/>
          <pc:sldMk cId="3259630662" sldId="297"/>
        </pc:sldMkLst>
        <pc:spChg chg="mod">
          <ac:chgData name="Crockett, April" userId="571a9d59-45b5-4985-97c4-784f2cbe086c" providerId="ADAL" clId="{793AAAF9-0AEA-4C39-ADE4-717D8136264D}" dt="2021-04-05T12:17:44.314" v="140" actId="20577"/>
          <ac:spMkLst>
            <pc:docMk/>
            <pc:sldMk cId="3259630662" sldId="297"/>
            <ac:spMk id="2" creationId="{41884156-AF0C-4489-8C87-0301AB335C1E}"/>
          </ac:spMkLst>
        </pc:spChg>
        <pc:spChg chg="mod">
          <ac:chgData name="Crockett, April" userId="571a9d59-45b5-4985-97c4-784f2cbe086c" providerId="ADAL" clId="{793AAAF9-0AEA-4C39-ADE4-717D8136264D}" dt="2021-04-05T16:52:12.750" v="2845" actId="20577"/>
          <ac:spMkLst>
            <pc:docMk/>
            <pc:sldMk cId="3259630662" sldId="297"/>
            <ac:spMk id="3" creationId="{079704F1-1191-4CC8-97FC-FAE50D40D719}"/>
          </ac:spMkLst>
        </pc:spChg>
        <pc:picChg chg="del">
          <ac:chgData name="Crockett, April" userId="571a9d59-45b5-4985-97c4-784f2cbe086c" providerId="ADAL" clId="{793AAAF9-0AEA-4C39-ADE4-717D8136264D}" dt="2021-04-05T12:17:02.355" v="132" actId="478"/>
          <ac:picMkLst>
            <pc:docMk/>
            <pc:sldMk cId="3259630662" sldId="297"/>
            <ac:picMk id="2049" creationId="{08D53F54-3122-4AF1-B28F-E906E78A5ECE}"/>
          </ac:picMkLst>
        </pc:picChg>
        <pc:picChg chg="add mod">
          <ac:chgData name="Crockett, April" userId="571a9d59-45b5-4985-97c4-784f2cbe086c" providerId="ADAL" clId="{793AAAF9-0AEA-4C39-ADE4-717D8136264D}" dt="2021-04-05T12:17:16.015" v="136" actId="1076"/>
          <ac:picMkLst>
            <pc:docMk/>
            <pc:sldMk cId="3259630662" sldId="297"/>
            <ac:picMk id="4097" creationId="{1B7357C4-394A-449D-8825-1810345EF624}"/>
          </ac:picMkLst>
        </pc:picChg>
      </pc:sldChg>
      <pc:sldChg chg="modSp add">
        <pc:chgData name="Crockett, April" userId="571a9d59-45b5-4985-97c4-784f2cbe086c" providerId="ADAL" clId="{793AAAF9-0AEA-4C39-ADE4-717D8136264D}" dt="2021-04-05T12:30:56.020" v="1675" actId="20577"/>
        <pc:sldMkLst>
          <pc:docMk/>
          <pc:sldMk cId="827229889" sldId="298"/>
        </pc:sldMkLst>
        <pc:spChg chg="mod">
          <ac:chgData name="Crockett, April" userId="571a9d59-45b5-4985-97c4-784f2cbe086c" providerId="ADAL" clId="{793AAAF9-0AEA-4C39-ADE4-717D8136264D}" dt="2021-04-05T12:25:54.665" v="787" actId="1076"/>
          <ac:spMkLst>
            <pc:docMk/>
            <pc:sldMk cId="827229889" sldId="298"/>
            <ac:spMk id="2" creationId="{02188306-106A-4455-8A03-24BFA9055779}"/>
          </ac:spMkLst>
        </pc:spChg>
        <pc:spChg chg="mod">
          <ac:chgData name="Crockett, April" userId="571a9d59-45b5-4985-97c4-784f2cbe086c" providerId="ADAL" clId="{793AAAF9-0AEA-4C39-ADE4-717D8136264D}" dt="2021-04-05T12:30:56.020" v="1675" actId="20577"/>
          <ac:spMkLst>
            <pc:docMk/>
            <pc:sldMk cId="827229889" sldId="298"/>
            <ac:spMk id="3" creationId="{9D796D6C-0510-475B-B6AC-A9F24EEB14A7}"/>
          </ac:spMkLst>
        </pc:spChg>
      </pc:sldChg>
      <pc:sldChg chg="modSp add">
        <pc:chgData name="Crockett, April" userId="571a9d59-45b5-4985-97c4-784f2cbe086c" providerId="ADAL" clId="{793AAAF9-0AEA-4C39-ADE4-717D8136264D}" dt="2021-04-05T12:35:08.599" v="2038" actId="20577"/>
        <pc:sldMkLst>
          <pc:docMk/>
          <pc:sldMk cId="1987752558" sldId="299"/>
        </pc:sldMkLst>
        <pc:spChg chg="mod">
          <ac:chgData name="Crockett, April" userId="571a9d59-45b5-4985-97c4-784f2cbe086c" providerId="ADAL" clId="{793AAAF9-0AEA-4C39-ADE4-717D8136264D}" dt="2021-04-05T12:35:08.599" v="2038" actId="20577"/>
          <ac:spMkLst>
            <pc:docMk/>
            <pc:sldMk cId="1987752558" sldId="299"/>
            <ac:spMk id="3" creationId="{9D796D6C-0510-475B-B6AC-A9F24EEB14A7}"/>
          </ac:spMkLst>
        </pc:spChg>
      </pc:sldChg>
      <pc:sldChg chg="modSp add">
        <pc:chgData name="Crockett, April" userId="571a9d59-45b5-4985-97c4-784f2cbe086c" providerId="ADAL" clId="{793AAAF9-0AEA-4C39-ADE4-717D8136264D}" dt="2021-04-05T12:32:10.142" v="1791" actId="2711"/>
        <pc:sldMkLst>
          <pc:docMk/>
          <pc:sldMk cId="465742694" sldId="300"/>
        </pc:sldMkLst>
        <pc:spChg chg="mod">
          <ac:chgData name="Crockett, April" userId="571a9d59-45b5-4985-97c4-784f2cbe086c" providerId="ADAL" clId="{793AAAF9-0AEA-4C39-ADE4-717D8136264D}" dt="2021-04-05T12:30:18.774" v="1656" actId="27636"/>
          <ac:spMkLst>
            <pc:docMk/>
            <pc:sldMk cId="465742694" sldId="300"/>
            <ac:spMk id="2" creationId="{02188306-106A-4455-8A03-24BFA9055779}"/>
          </ac:spMkLst>
        </pc:spChg>
        <pc:spChg chg="mod">
          <ac:chgData name="Crockett, April" userId="571a9d59-45b5-4985-97c4-784f2cbe086c" providerId="ADAL" clId="{793AAAF9-0AEA-4C39-ADE4-717D8136264D}" dt="2021-04-05T12:32:10.142" v="1791" actId="2711"/>
          <ac:spMkLst>
            <pc:docMk/>
            <pc:sldMk cId="465742694" sldId="300"/>
            <ac:spMk id="3" creationId="{9D796D6C-0510-475B-B6AC-A9F24EEB14A7}"/>
          </ac:spMkLst>
        </pc:spChg>
      </pc:sldChg>
      <pc:sldChg chg="addSp delSp modSp add">
        <pc:chgData name="Crockett, April" userId="571a9d59-45b5-4985-97c4-784f2cbe086c" providerId="ADAL" clId="{793AAAF9-0AEA-4C39-ADE4-717D8136264D}" dt="2021-04-05T12:45:43.206" v="2603" actId="1076"/>
        <pc:sldMkLst>
          <pc:docMk/>
          <pc:sldMk cId="1356366314" sldId="301"/>
        </pc:sldMkLst>
        <pc:spChg chg="mod">
          <ac:chgData name="Crockett, April" userId="571a9d59-45b5-4985-97c4-784f2cbe086c" providerId="ADAL" clId="{793AAAF9-0AEA-4C39-ADE4-717D8136264D}" dt="2021-04-05T12:30:23.451" v="1663" actId="27636"/>
          <ac:spMkLst>
            <pc:docMk/>
            <pc:sldMk cId="1356366314" sldId="301"/>
            <ac:spMk id="2" creationId="{02188306-106A-4455-8A03-24BFA9055779}"/>
          </ac:spMkLst>
        </pc:spChg>
        <pc:spChg chg="mod">
          <ac:chgData name="Crockett, April" userId="571a9d59-45b5-4985-97c4-784f2cbe086c" providerId="ADAL" clId="{793AAAF9-0AEA-4C39-ADE4-717D8136264D}" dt="2021-04-05T12:45:32.119" v="2600" actId="14100"/>
          <ac:spMkLst>
            <pc:docMk/>
            <pc:sldMk cId="1356366314" sldId="301"/>
            <ac:spMk id="3" creationId="{9D796D6C-0510-475B-B6AC-A9F24EEB14A7}"/>
          </ac:spMkLst>
        </pc:spChg>
        <pc:spChg chg="add del">
          <ac:chgData name="Crockett, April" userId="571a9d59-45b5-4985-97c4-784f2cbe086c" providerId="ADAL" clId="{793AAAF9-0AEA-4C39-ADE4-717D8136264D}" dt="2021-04-05T12:39:56.915" v="2417"/>
          <ac:spMkLst>
            <pc:docMk/>
            <pc:sldMk cId="1356366314" sldId="301"/>
            <ac:spMk id="4" creationId="{26FF3880-451A-4D80-A0D8-B227B37B09A8}"/>
          </ac:spMkLst>
        </pc:spChg>
        <pc:picChg chg="add mod">
          <ac:chgData name="Crockett, April" userId="571a9d59-45b5-4985-97c4-784f2cbe086c" providerId="ADAL" clId="{793AAAF9-0AEA-4C39-ADE4-717D8136264D}" dt="2021-04-05T12:45:43.206" v="2603" actId="1076"/>
          <ac:picMkLst>
            <pc:docMk/>
            <pc:sldMk cId="1356366314" sldId="301"/>
            <ac:picMk id="5122" creationId="{3239960B-C737-47EA-A217-8CFC0845DD8A}"/>
          </ac:picMkLst>
        </pc:picChg>
      </pc:sldChg>
      <pc:sldChg chg="modSp add">
        <pc:chgData name="Crockett, April" userId="571a9d59-45b5-4985-97c4-784f2cbe086c" providerId="ADAL" clId="{793AAAF9-0AEA-4C39-ADE4-717D8136264D}" dt="2021-04-05T12:46:00.539" v="2605" actId="27636"/>
        <pc:sldMkLst>
          <pc:docMk/>
          <pc:sldMk cId="545814881" sldId="302"/>
        </pc:sldMkLst>
        <pc:spChg chg="mod">
          <ac:chgData name="Crockett, April" userId="571a9d59-45b5-4985-97c4-784f2cbe086c" providerId="ADAL" clId="{793AAAF9-0AEA-4C39-ADE4-717D8136264D}" dt="2021-04-05T12:46:00.539" v="2605" actId="27636"/>
          <ac:spMkLst>
            <pc:docMk/>
            <pc:sldMk cId="545814881" sldId="302"/>
            <ac:spMk id="3" creationId="{9D796D6C-0510-475B-B6AC-A9F24EEB14A7}"/>
          </ac:spMkLst>
        </pc:spChg>
      </pc:sldChg>
      <pc:sldChg chg="addSp delSp modSp add">
        <pc:chgData name="Crockett, April" userId="571a9d59-45b5-4985-97c4-784f2cbe086c" providerId="ADAL" clId="{793AAAF9-0AEA-4C39-ADE4-717D8136264D}" dt="2021-04-05T12:49:42.996" v="2772" actId="20577"/>
        <pc:sldMkLst>
          <pc:docMk/>
          <pc:sldMk cId="1185639110" sldId="303"/>
        </pc:sldMkLst>
        <pc:spChg chg="mod">
          <ac:chgData name="Crockett, April" userId="571a9d59-45b5-4985-97c4-784f2cbe086c" providerId="ADAL" clId="{793AAAF9-0AEA-4C39-ADE4-717D8136264D}" dt="2021-04-05T12:49:25.689" v="2743" actId="1076"/>
          <ac:spMkLst>
            <pc:docMk/>
            <pc:sldMk cId="1185639110" sldId="303"/>
            <ac:spMk id="2" creationId="{41884156-AF0C-4489-8C87-0301AB335C1E}"/>
          </ac:spMkLst>
        </pc:spChg>
        <pc:spChg chg="mod">
          <ac:chgData name="Crockett, April" userId="571a9d59-45b5-4985-97c4-784f2cbe086c" providerId="ADAL" clId="{793AAAF9-0AEA-4C39-ADE4-717D8136264D}" dt="2021-04-05T12:49:42.996" v="2772" actId="20577"/>
          <ac:spMkLst>
            <pc:docMk/>
            <pc:sldMk cId="1185639110" sldId="303"/>
            <ac:spMk id="3" creationId="{079704F1-1191-4CC8-97FC-FAE50D40D719}"/>
          </ac:spMkLst>
        </pc:spChg>
        <pc:picChg chg="del">
          <ac:chgData name="Crockett, April" userId="571a9d59-45b5-4985-97c4-784f2cbe086c" providerId="ADAL" clId="{793AAAF9-0AEA-4C39-ADE4-717D8136264D}" dt="2021-04-05T12:48:42.743" v="2664" actId="478"/>
          <ac:picMkLst>
            <pc:docMk/>
            <pc:sldMk cId="1185639110" sldId="303"/>
            <ac:picMk id="1025" creationId="{521D133F-7696-444D-9196-D453E7DFBF5C}"/>
          </ac:picMkLst>
        </pc:picChg>
        <pc:picChg chg="add mod">
          <ac:chgData name="Crockett, April" userId="571a9d59-45b5-4985-97c4-784f2cbe086c" providerId="ADAL" clId="{793AAAF9-0AEA-4C39-ADE4-717D8136264D}" dt="2021-04-05T12:49:21.405" v="2742" actId="1076"/>
          <ac:picMkLst>
            <pc:docMk/>
            <pc:sldMk cId="1185639110" sldId="303"/>
            <ac:picMk id="6145" creationId="{CF9E4747-D20C-4C86-B94D-AA97278846E5}"/>
          </ac:picMkLst>
        </pc:picChg>
      </pc:sldChg>
      <pc:sldChg chg="modSp add">
        <pc:chgData name="Crockett, April" userId="571a9d59-45b5-4985-97c4-784f2cbe086c" providerId="ADAL" clId="{793AAAF9-0AEA-4C39-ADE4-717D8136264D}" dt="2021-04-05T12:49:57.906" v="2775" actId="20577"/>
        <pc:sldMkLst>
          <pc:docMk/>
          <pc:sldMk cId="2244598975" sldId="304"/>
        </pc:sldMkLst>
        <pc:spChg chg="mod">
          <ac:chgData name="Crockett, April" userId="571a9d59-45b5-4985-97c4-784f2cbe086c" providerId="ADAL" clId="{793AAAF9-0AEA-4C39-ADE4-717D8136264D}" dt="2021-04-05T12:49:54.628" v="2774" actId="20577"/>
          <ac:spMkLst>
            <pc:docMk/>
            <pc:sldMk cId="2244598975" sldId="304"/>
            <ac:spMk id="2" creationId="{41884156-AF0C-4489-8C87-0301AB335C1E}"/>
          </ac:spMkLst>
        </pc:spChg>
        <pc:spChg chg="mod">
          <ac:chgData name="Crockett, April" userId="571a9d59-45b5-4985-97c4-784f2cbe086c" providerId="ADAL" clId="{793AAAF9-0AEA-4C39-ADE4-717D8136264D}" dt="2021-04-05T12:49:57.906" v="2775" actId="20577"/>
          <ac:spMkLst>
            <pc:docMk/>
            <pc:sldMk cId="2244598975" sldId="304"/>
            <ac:spMk id="3" creationId="{079704F1-1191-4CC8-97FC-FAE50D40D719}"/>
          </ac:spMkLst>
        </pc:spChg>
      </pc:sldChg>
      <pc:sldChg chg="addSp delSp modSp add ord">
        <pc:chgData name="Crockett, April" userId="571a9d59-45b5-4985-97c4-784f2cbe086c" providerId="ADAL" clId="{793AAAF9-0AEA-4C39-ADE4-717D8136264D}" dt="2021-04-08T16:54:09.749" v="2853" actId="1076"/>
        <pc:sldMkLst>
          <pc:docMk/>
          <pc:sldMk cId="730175829" sldId="305"/>
        </pc:sldMkLst>
        <pc:spChg chg="mod">
          <ac:chgData name="Crockett, April" userId="571a9d59-45b5-4985-97c4-784f2cbe086c" providerId="ADAL" clId="{793AAAF9-0AEA-4C39-ADE4-717D8136264D}" dt="2021-04-05T12:51:17.493" v="2782" actId="20577"/>
          <ac:spMkLst>
            <pc:docMk/>
            <pc:sldMk cId="730175829" sldId="305"/>
            <ac:spMk id="2" creationId="{41884156-AF0C-4489-8C87-0301AB335C1E}"/>
          </ac:spMkLst>
        </pc:spChg>
        <pc:spChg chg="mod">
          <ac:chgData name="Crockett, April" userId="571a9d59-45b5-4985-97c4-784f2cbe086c" providerId="ADAL" clId="{793AAAF9-0AEA-4C39-ADE4-717D8136264D}" dt="2021-04-08T16:54:09.749" v="2853" actId="1076"/>
          <ac:spMkLst>
            <pc:docMk/>
            <pc:sldMk cId="730175829" sldId="305"/>
            <ac:spMk id="3" creationId="{079704F1-1191-4CC8-97FC-FAE50D40D719}"/>
          </ac:spMkLst>
        </pc:spChg>
        <pc:picChg chg="add mod">
          <ac:chgData name="Crockett, April" userId="571a9d59-45b5-4985-97c4-784f2cbe086c" providerId="ADAL" clId="{793AAAF9-0AEA-4C39-ADE4-717D8136264D}" dt="2021-04-08T16:54:08.570" v="2852" actId="1076"/>
          <ac:picMkLst>
            <pc:docMk/>
            <pc:sldMk cId="730175829" sldId="305"/>
            <ac:picMk id="1025" creationId="{3BC048B6-EB52-43E7-8D25-0ED8C165F6B3}"/>
          </ac:picMkLst>
        </pc:picChg>
        <pc:picChg chg="del">
          <ac:chgData name="Crockett, April" userId="571a9d59-45b5-4985-97c4-784f2cbe086c" providerId="ADAL" clId="{793AAAF9-0AEA-4C39-ADE4-717D8136264D}" dt="2021-04-08T16:53:54.705" v="2846" actId="478"/>
          <ac:picMkLst>
            <pc:docMk/>
            <pc:sldMk cId="730175829" sldId="305"/>
            <ac:picMk id="6145" creationId="{CF9E4747-D20C-4C86-B94D-AA97278846E5}"/>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9334D819-9F07-4261-B09B-9E467E5D9002}" type="datetimeFigureOut">
              <a:rPr lang="en-US" dirty="0"/>
              <a:pPr/>
              <a:t>4/8/2021</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71766878-3199-4EAB-94E7-2D6D11070E14}" type="slidenum">
              <a:rPr lang="en-US" dirty="0"/>
              <a:pPr/>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4/8/2021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4/8/2021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4/8/2021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9334D819-9F07-4261-B09B-9E467E5D9002}" type="datetimeFigureOut">
              <a:rPr lang="en-US" dirty="0"/>
              <a:pPr/>
              <a:t>4/8/2021</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71766878-3199-4EAB-94E7-2D6D11070E14}" type="slidenum">
              <a:rPr lang="en-US" dirty="0"/>
              <a:pPr/>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dirty="0"/>
              <a:t>4/8/2021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dirty="0"/>
              <a:t>4/8/2021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dirty="0"/>
              <a:t>4/8/2021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dirty="0"/>
              <a:t>4/8/2021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051" y="6375679"/>
            <a:ext cx="1233355" cy="348462"/>
          </a:xfrm>
        </p:spPr>
        <p:txBody>
          <a:bodyPr/>
          <a:lstStyle/>
          <a:p>
            <a:fld id="{9334D819-9F07-4261-B09B-9E467E5D9002}" type="datetimeFigureOut">
              <a:rPr lang="en-US" dirty="0"/>
              <a:t>4/8/2021</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71766878-3199-4EAB-94E7-2D6D11070E14}" type="slidenum">
              <a:rPr lang="en-US" dirty="0"/>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950" y="6375679"/>
            <a:ext cx="1232456" cy="348462"/>
          </a:xfrm>
        </p:spPr>
        <p:txBody>
          <a:bodyPr/>
          <a:lstStyle/>
          <a:p>
            <a:fld id="{9334D819-9F07-4261-B09B-9E467E5D9002}" type="datetimeFigureOut">
              <a:rPr lang="en-US" dirty="0"/>
              <a:t>4/8/2021</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71766878-3199-4EAB-94E7-2D6D11070E14}"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9334D819-9F07-4261-B09B-9E467E5D9002}" type="datetimeFigureOut">
              <a:rPr lang="en-US" dirty="0"/>
              <a:pPr/>
              <a:t>4/8/2021</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766878-3199-4EAB-94E7-2D6D11070E14}" type="slidenum">
              <a:rPr lang="en-US" dirty="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graphs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57444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vocabulary</a:t>
            </a:r>
          </a:p>
        </p:txBody>
      </p:sp>
    </p:spTree>
    <p:extLst>
      <p:ext uri="{BB962C8B-B14F-4D97-AF65-F5344CB8AC3E}">
        <p14:creationId xmlns:p14="http://schemas.microsoft.com/office/powerpoint/2010/main" val="1445966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vocabulary</a:t>
            </a:r>
          </a:p>
        </p:txBody>
      </p:sp>
      <p:sp>
        <p:nvSpPr>
          <p:cNvPr id="3" name="Content Placeholder 2"/>
          <p:cNvSpPr>
            <a:spLocks noGrp="1"/>
          </p:cNvSpPr>
          <p:nvPr>
            <p:ph idx="1"/>
          </p:nvPr>
        </p:nvSpPr>
        <p:spPr>
          <a:xfrm>
            <a:off x="1090466" y="1523540"/>
            <a:ext cx="10400865" cy="4509417"/>
          </a:xfrm>
        </p:spPr>
        <p:txBody>
          <a:bodyPr>
            <a:normAutofit/>
          </a:bodyPr>
          <a:lstStyle/>
          <a:p>
            <a:r>
              <a:rPr lang="en-US" sz="3200" b="1" dirty="0">
                <a:solidFill>
                  <a:schemeClr val="tx2">
                    <a:lumMod val="50000"/>
                    <a:lumOff val="50000"/>
                  </a:schemeClr>
                </a:solidFill>
              </a:rPr>
              <a:t>Vertex</a:t>
            </a:r>
            <a:r>
              <a:rPr lang="en-US" sz="3200" dirty="0"/>
              <a:t> – also called a node – it can contain a name (called the “key”) and can also have additional information.</a:t>
            </a:r>
          </a:p>
          <a:p>
            <a:pPr marL="0" indent="0">
              <a:buNone/>
            </a:pPr>
            <a:endParaRPr lang="en-US" sz="3200" dirty="0"/>
          </a:p>
          <a:p>
            <a:r>
              <a:rPr lang="en-US" sz="3200" b="1" dirty="0">
                <a:solidFill>
                  <a:schemeClr val="tx2">
                    <a:lumMod val="50000"/>
                    <a:lumOff val="50000"/>
                  </a:schemeClr>
                </a:solidFill>
              </a:rPr>
              <a:t>Edge</a:t>
            </a:r>
            <a:r>
              <a:rPr lang="en-US" sz="3200" dirty="0"/>
              <a:t> – also called an arc – connects two vertices to show that there is a relationship between them.</a:t>
            </a:r>
          </a:p>
        </p:txBody>
      </p:sp>
    </p:spTree>
    <p:extLst>
      <p:ext uri="{BB962C8B-B14F-4D97-AF65-F5344CB8AC3E}">
        <p14:creationId xmlns:p14="http://schemas.microsoft.com/office/powerpoint/2010/main" val="3020680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vocabulary</a:t>
            </a:r>
          </a:p>
        </p:txBody>
      </p:sp>
      <p:sp>
        <p:nvSpPr>
          <p:cNvPr id="3" name="Content Placeholder 2"/>
          <p:cNvSpPr>
            <a:spLocks noGrp="1"/>
          </p:cNvSpPr>
          <p:nvPr>
            <p:ph idx="1"/>
          </p:nvPr>
        </p:nvSpPr>
        <p:spPr>
          <a:xfrm>
            <a:off x="1029135" y="1216882"/>
            <a:ext cx="10400865" cy="4509417"/>
          </a:xfrm>
        </p:spPr>
        <p:txBody>
          <a:bodyPr>
            <a:normAutofit/>
          </a:bodyPr>
          <a:lstStyle/>
          <a:p>
            <a:r>
              <a:rPr lang="en-US" sz="3200" b="1" dirty="0">
                <a:solidFill>
                  <a:schemeClr val="tx2">
                    <a:lumMod val="50000"/>
                    <a:lumOff val="50000"/>
                  </a:schemeClr>
                </a:solidFill>
              </a:rPr>
              <a:t>Directed graph (digraph) </a:t>
            </a:r>
            <a:r>
              <a:rPr lang="en-US" sz="3200" dirty="0"/>
              <a:t>– the edges have arrows showing a direction of the relationship</a:t>
            </a:r>
          </a:p>
          <a:p>
            <a:r>
              <a:rPr lang="en-US" sz="3200" b="1" dirty="0">
                <a:solidFill>
                  <a:schemeClr val="tx2">
                    <a:lumMod val="50000"/>
                    <a:lumOff val="50000"/>
                  </a:schemeClr>
                </a:solidFill>
              </a:rPr>
              <a:t>Undirected graph </a:t>
            </a:r>
            <a:r>
              <a:rPr lang="en-US" sz="3200" dirty="0"/>
              <a:t>– the edges have no arrows, meaning that the edges are all two-way relationships.</a:t>
            </a:r>
          </a:p>
        </p:txBody>
      </p:sp>
      <p:sp>
        <p:nvSpPr>
          <p:cNvPr id="4" name="TextBox 3"/>
          <p:cNvSpPr txBox="1"/>
          <p:nvPr/>
        </p:nvSpPr>
        <p:spPr>
          <a:xfrm>
            <a:off x="-154532" y="3709038"/>
            <a:ext cx="2454558" cy="646331"/>
          </a:xfrm>
          <a:prstGeom prst="rect">
            <a:avLst/>
          </a:prstGeom>
          <a:noFill/>
        </p:spPr>
        <p:txBody>
          <a:bodyPr wrap="square" rtlCol="0">
            <a:spAutoFit/>
          </a:bodyPr>
          <a:lstStyle/>
          <a:p>
            <a:pPr algn="r"/>
            <a:r>
              <a:rPr lang="en-US" dirty="0">
                <a:solidFill>
                  <a:schemeClr val="accent6"/>
                </a:solidFill>
              </a:rPr>
              <a:t>UNDIRECTED</a:t>
            </a:r>
          </a:p>
          <a:p>
            <a:pPr algn="r"/>
            <a:r>
              <a:rPr lang="en-US" dirty="0">
                <a:solidFill>
                  <a:schemeClr val="accent6"/>
                </a:solidFill>
              </a:rPr>
              <a:t>GRAPH</a:t>
            </a:r>
          </a:p>
        </p:txBody>
      </p:sp>
      <p:sp>
        <p:nvSpPr>
          <p:cNvPr id="7" name="TextBox 6"/>
          <p:cNvSpPr txBox="1"/>
          <p:nvPr/>
        </p:nvSpPr>
        <p:spPr>
          <a:xfrm>
            <a:off x="4645470" y="3630972"/>
            <a:ext cx="2946962" cy="923330"/>
          </a:xfrm>
          <a:prstGeom prst="rect">
            <a:avLst/>
          </a:prstGeom>
          <a:noFill/>
        </p:spPr>
        <p:txBody>
          <a:bodyPr wrap="square" rtlCol="0">
            <a:spAutoFit/>
          </a:bodyPr>
          <a:lstStyle/>
          <a:p>
            <a:pPr algn="r"/>
            <a:r>
              <a:rPr lang="en-US" dirty="0">
                <a:solidFill>
                  <a:schemeClr val="accent6"/>
                </a:solidFill>
              </a:rPr>
              <a:t>DIRECTED </a:t>
            </a:r>
          </a:p>
          <a:p>
            <a:pPr algn="r"/>
            <a:r>
              <a:rPr lang="en-US" dirty="0">
                <a:solidFill>
                  <a:schemeClr val="accent6"/>
                </a:solidFill>
              </a:rPr>
              <a:t>GRAPH </a:t>
            </a:r>
          </a:p>
          <a:p>
            <a:pPr algn="r"/>
            <a:r>
              <a:rPr lang="en-US" dirty="0">
                <a:solidFill>
                  <a:schemeClr val="accent6"/>
                </a:solidFill>
              </a:rPr>
              <a:t>(DIGRAPH)</a:t>
            </a:r>
          </a:p>
        </p:txBody>
      </p:sp>
      <p:pic>
        <p:nvPicPr>
          <p:cNvPr id="5" name="Picture 4"/>
          <p:cNvPicPr>
            <a:picLocks noChangeAspect="1"/>
          </p:cNvPicPr>
          <p:nvPr/>
        </p:nvPicPr>
        <p:blipFill>
          <a:blip r:embed="rId2"/>
          <a:stretch>
            <a:fillRect/>
          </a:stretch>
        </p:blipFill>
        <p:spPr>
          <a:xfrm>
            <a:off x="2300026" y="3489421"/>
            <a:ext cx="4021515" cy="3118338"/>
          </a:xfrm>
          <a:prstGeom prst="rect">
            <a:avLst/>
          </a:prstGeom>
        </p:spPr>
      </p:pic>
      <p:pic>
        <p:nvPicPr>
          <p:cNvPr id="6" name="Picture 5"/>
          <p:cNvPicPr>
            <a:picLocks noChangeAspect="1"/>
          </p:cNvPicPr>
          <p:nvPr/>
        </p:nvPicPr>
        <p:blipFill>
          <a:blip r:embed="rId3"/>
          <a:stretch>
            <a:fillRect/>
          </a:stretch>
        </p:blipFill>
        <p:spPr>
          <a:xfrm>
            <a:off x="3646260" y="6583707"/>
            <a:ext cx="1998418" cy="274293"/>
          </a:xfrm>
          <a:prstGeom prst="rect">
            <a:avLst/>
          </a:prstGeom>
        </p:spPr>
      </p:pic>
      <p:pic>
        <p:nvPicPr>
          <p:cNvPr id="8" name="Picture 7"/>
          <p:cNvPicPr>
            <a:picLocks noChangeAspect="1"/>
          </p:cNvPicPr>
          <p:nvPr/>
        </p:nvPicPr>
        <p:blipFill>
          <a:blip r:embed="rId4"/>
          <a:stretch>
            <a:fillRect/>
          </a:stretch>
        </p:blipFill>
        <p:spPr>
          <a:xfrm>
            <a:off x="7587149" y="3489420"/>
            <a:ext cx="4036390" cy="3066803"/>
          </a:xfrm>
          <a:prstGeom prst="rect">
            <a:avLst/>
          </a:prstGeom>
        </p:spPr>
      </p:pic>
      <p:pic>
        <p:nvPicPr>
          <p:cNvPr id="9" name="Picture 8"/>
          <p:cNvPicPr>
            <a:picLocks noChangeAspect="1"/>
          </p:cNvPicPr>
          <p:nvPr/>
        </p:nvPicPr>
        <p:blipFill>
          <a:blip r:embed="rId5"/>
          <a:stretch>
            <a:fillRect/>
          </a:stretch>
        </p:blipFill>
        <p:spPr>
          <a:xfrm>
            <a:off x="8848166" y="6530112"/>
            <a:ext cx="2675409" cy="274989"/>
          </a:xfrm>
          <a:prstGeom prst="rect">
            <a:avLst/>
          </a:prstGeom>
        </p:spPr>
      </p:pic>
    </p:spTree>
    <p:extLst>
      <p:ext uri="{BB962C8B-B14F-4D97-AF65-F5344CB8AC3E}">
        <p14:creationId xmlns:p14="http://schemas.microsoft.com/office/powerpoint/2010/main" val="4282076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vocabulary</a:t>
            </a:r>
          </a:p>
        </p:txBody>
      </p:sp>
      <p:sp>
        <p:nvSpPr>
          <p:cNvPr id="3" name="Content Placeholder 2"/>
          <p:cNvSpPr>
            <a:spLocks noGrp="1"/>
          </p:cNvSpPr>
          <p:nvPr>
            <p:ph idx="1"/>
          </p:nvPr>
        </p:nvSpPr>
        <p:spPr>
          <a:xfrm>
            <a:off x="1251678" y="1661248"/>
            <a:ext cx="5600746" cy="5029484"/>
          </a:xfrm>
        </p:spPr>
        <p:txBody>
          <a:bodyPr>
            <a:normAutofit fontScale="92500" lnSpcReduction="20000"/>
          </a:bodyPr>
          <a:lstStyle/>
          <a:p>
            <a:r>
              <a:rPr lang="en-US" sz="4000" dirty="0"/>
              <a:t>Edges may be weighted to show that there is a cost to go from one vertex to another.   A </a:t>
            </a:r>
            <a:r>
              <a:rPr lang="en-US" sz="4000" b="1" dirty="0">
                <a:solidFill>
                  <a:schemeClr val="tx2">
                    <a:lumMod val="50000"/>
                    <a:lumOff val="50000"/>
                  </a:schemeClr>
                </a:solidFill>
              </a:rPr>
              <a:t>weighted graph </a:t>
            </a:r>
            <a:r>
              <a:rPr lang="en-US" sz="4000" dirty="0"/>
              <a:t>may be directed or undirected.</a:t>
            </a:r>
          </a:p>
          <a:p>
            <a:r>
              <a:rPr lang="en-US" sz="3300" dirty="0">
                <a:solidFill>
                  <a:srgbClr val="FF0000"/>
                </a:solidFill>
              </a:rPr>
              <a:t>Example:  </a:t>
            </a:r>
            <a:r>
              <a:rPr lang="en-US" sz="3300" dirty="0"/>
              <a:t>flight cost between airports, connection speed between computers, or travel time between cities. </a:t>
            </a:r>
          </a:p>
        </p:txBody>
      </p:sp>
      <p:pic>
        <p:nvPicPr>
          <p:cNvPr id="5" name="Picture 4"/>
          <p:cNvPicPr>
            <a:picLocks noChangeAspect="1"/>
          </p:cNvPicPr>
          <p:nvPr/>
        </p:nvPicPr>
        <p:blipFill>
          <a:blip r:embed="rId2"/>
          <a:stretch>
            <a:fillRect/>
          </a:stretch>
        </p:blipFill>
        <p:spPr>
          <a:xfrm>
            <a:off x="6662167" y="1548309"/>
            <a:ext cx="5459987" cy="4336388"/>
          </a:xfrm>
          <a:prstGeom prst="rect">
            <a:avLst/>
          </a:prstGeom>
        </p:spPr>
      </p:pic>
      <p:pic>
        <p:nvPicPr>
          <p:cNvPr id="6" name="Picture 5"/>
          <p:cNvPicPr>
            <a:picLocks noChangeAspect="1"/>
          </p:cNvPicPr>
          <p:nvPr/>
        </p:nvPicPr>
        <p:blipFill>
          <a:blip r:embed="rId3"/>
          <a:stretch>
            <a:fillRect/>
          </a:stretch>
        </p:blipFill>
        <p:spPr>
          <a:xfrm>
            <a:off x="10128111" y="5385423"/>
            <a:ext cx="1590136" cy="304048"/>
          </a:xfrm>
          <a:prstGeom prst="rect">
            <a:avLst/>
          </a:prstGeom>
        </p:spPr>
      </p:pic>
    </p:spTree>
    <p:extLst>
      <p:ext uri="{BB962C8B-B14F-4D97-AF65-F5344CB8AC3E}">
        <p14:creationId xmlns:p14="http://schemas.microsoft.com/office/powerpoint/2010/main" val="1011803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vocabulary</a:t>
            </a:r>
          </a:p>
        </p:txBody>
      </p:sp>
      <p:sp>
        <p:nvSpPr>
          <p:cNvPr id="3" name="Content Placeholder 2"/>
          <p:cNvSpPr>
            <a:spLocks noGrp="1"/>
          </p:cNvSpPr>
          <p:nvPr>
            <p:ph idx="1"/>
          </p:nvPr>
        </p:nvSpPr>
        <p:spPr>
          <a:xfrm>
            <a:off x="926123" y="1661247"/>
            <a:ext cx="5017477" cy="4903675"/>
          </a:xfrm>
        </p:spPr>
        <p:txBody>
          <a:bodyPr>
            <a:normAutofit lnSpcReduction="10000"/>
          </a:bodyPr>
          <a:lstStyle/>
          <a:p>
            <a:r>
              <a:rPr lang="en-US" sz="4000" b="1" dirty="0">
                <a:solidFill>
                  <a:schemeClr val="tx2">
                    <a:lumMod val="50000"/>
                    <a:lumOff val="50000"/>
                  </a:schemeClr>
                </a:solidFill>
              </a:rPr>
              <a:t>Path </a:t>
            </a:r>
            <a:r>
              <a:rPr lang="en-US" sz="4000" dirty="0"/>
              <a:t>– a sequence of vertices that are connected by edges.</a:t>
            </a:r>
          </a:p>
          <a:p>
            <a:endParaRPr lang="en-US" sz="4000" dirty="0"/>
          </a:p>
          <a:p>
            <a:r>
              <a:rPr lang="en-US" sz="4000" dirty="0"/>
              <a:t>The path from A to F is the sequence of vertices A, D, E, C, F.</a:t>
            </a:r>
            <a:endParaRPr lang="en-US" dirty="0"/>
          </a:p>
          <a:p>
            <a:endParaRPr lang="en-US" dirty="0"/>
          </a:p>
        </p:txBody>
      </p:sp>
      <p:pic>
        <p:nvPicPr>
          <p:cNvPr id="5" name="Picture 4"/>
          <p:cNvPicPr>
            <a:picLocks noChangeAspect="1"/>
          </p:cNvPicPr>
          <p:nvPr/>
        </p:nvPicPr>
        <p:blipFill>
          <a:blip r:embed="rId2"/>
          <a:stretch>
            <a:fillRect/>
          </a:stretch>
        </p:blipFill>
        <p:spPr>
          <a:xfrm>
            <a:off x="5799227" y="1336431"/>
            <a:ext cx="6253927" cy="4508803"/>
          </a:xfrm>
          <a:prstGeom prst="rect">
            <a:avLst/>
          </a:prstGeom>
        </p:spPr>
      </p:pic>
      <p:pic>
        <p:nvPicPr>
          <p:cNvPr id="6" name="Picture 5"/>
          <p:cNvPicPr>
            <a:picLocks noChangeAspect="1"/>
          </p:cNvPicPr>
          <p:nvPr/>
        </p:nvPicPr>
        <p:blipFill>
          <a:blip r:embed="rId3"/>
          <a:stretch>
            <a:fillRect/>
          </a:stretch>
        </p:blipFill>
        <p:spPr>
          <a:xfrm>
            <a:off x="9015046" y="5845234"/>
            <a:ext cx="3038108" cy="466405"/>
          </a:xfrm>
          <a:prstGeom prst="rect">
            <a:avLst/>
          </a:prstGeom>
        </p:spPr>
      </p:pic>
    </p:spTree>
    <p:extLst>
      <p:ext uri="{BB962C8B-B14F-4D97-AF65-F5344CB8AC3E}">
        <p14:creationId xmlns:p14="http://schemas.microsoft.com/office/powerpoint/2010/main" val="2539918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vocabulary</a:t>
            </a:r>
          </a:p>
        </p:txBody>
      </p:sp>
      <p:sp>
        <p:nvSpPr>
          <p:cNvPr id="3" name="Content Placeholder 2"/>
          <p:cNvSpPr>
            <a:spLocks noGrp="1"/>
          </p:cNvSpPr>
          <p:nvPr>
            <p:ph idx="1"/>
          </p:nvPr>
        </p:nvSpPr>
        <p:spPr>
          <a:xfrm>
            <a:off x="1251678" y="1371600"/>
            <a:ext cx="4605514" cy="4821086"/>
          </a:xfrm>
        </p:spPr>
        <p:txBody>
          <a:bodyPr>
            <a:normAutofit lnSpcReduction="10000"/>
          </a:bodyPr>
          <a:lstStyle/>
          <a:p>
            <a:r>
              <a:rPr lang="en-US" sz="4000" b="1" dirty="0">
                <a:solidFill>
                  <a:schemeClr val="tx2">
                    <a:lumMod val="50000"/>
                    <a:lumOff val="50000"/>
                  </a:schemeClr>
                </a:solidFill>
              </a:rPr>
              <a:t>Cycle </a:t>
            </a:r>
            <a:r>
              <a:rPr lang="en-US" sz="4000" dirty="0"/>
              <a:t>– a path that starts and ends at the same vertex.</a:t>
            </a:r>
          </a:p>
          <a:p>
            <a:endParaRPr lang="en-US" sz="4000" dirty="0"/>
          </a:p>
          <a:p>
            <a:r>
              <a:rPr lang="en-US" sz="4000" dirty="0"/>
              <a:t>Example:  the path (C, D, E, C) is a cycle.</a:t>
            </a:r>
            <a:endParaRPr lang="en-US" dirty="0"/>
          </a:p>
          <a:p>
            <a:endParaRPr lang="en-US" dirty="0"/>
          </a:p>
        </p:txBody>
      </p:sp>
      <p:pic>
        <p:nvPicPr>
          <p:cNvPr id="6" name="Picture 5"/>
          <p:cNvPicPr>
            <a:picLocks noChangeAspect="1"/>
          </p:cNvPicPr>
          <p:nvPr/>
        </p:nvPicPr>
        <p:blipFill>
          <a:blip r:embed="rId2"/>
          <a:stretch>
            <a:fillRect/>
          </a:stretch>
        </p:blipFill>
        <p:spPr>
          <a:xfrm>
            <a:off x="5857192" y="1371600"/>
            <a:ext cx="6264471" cy="4648933"/>
          </a:xfrm>
          <a:prstGeom prst="rect">
            <a:avLst/>
          </a:prstGeom>
        </p:spPr>
      </p:pic>
    </p:spTree>
    <p:extLst>
      <p:ext uri="{BB962C8B-B14F-4D97-AF65-F5344CB8AC3E}">
        <p14:creationId xmlns:p14="http://schemas.microsoft.com/office/powerpoint/2010/main" val="3404079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vocabulary</a:t>
            </a:r>
          </a:p>
        </p:txBody>
      </p:sp>
      <p:sp>
        <p:nvSpPr>
          <p:cNvPr id="3" name="Content Placeholder 2"/>
          <p:cNvSpPr>
            <a:spLocks noGrp="1"/>
          </p:cNvSpPr>
          <p:nvPr>
            <p:ph idx="1"/>
          </p:nvPr>
        </p:nvSpPr>
        <p:spPr>
          <a:xfrm>
            <a:off x="1151351" y="1028513"/>
            <a:ext cx="10178322" cy="3593591"/>
          </a:xfrm>
        </p:spPr>
        <p:txBody>
          <a:bodyPr/>
          <a:lstStyle/>
          <a:p>
            <a:pPr marL="0" indent="0" algn="ctr">
              <a:buNone/>
            </a:pPr>
            <a:r>
              <a:rPr lang="en-US" sz="4000" b="1" dirty="0">
                <a:solidFill>
                  <a:schemeClr val="tx2">
                    <a:lumMod val="50000"/>
                    <a:lumOff val="50000"/>
                  </a:schemeClr>
                </a:solidFill>
              </a:rPr>
              <a:t>CYCLIC vs.  ACYCLIC</a:t>
            </a:r>
          </a:p>
          <a:p>
            <a:pPr marL="0" indent="0">
              <a:buNone/>
            </a:pPr>
            <a:r>
              <a:rPr lang="en-US" sz="3200" dirty="0"/>
              <a:t>A directed graph is </a:t>
            </a:r>
            <a:r>
              <a:rPr lang="en-US" sz="3200" b="1" i="1" dirty="0"/>
              <a:t>cyclic</a:t>
            </a:r>
            <a:r>
              <a:rPr lang="en-US" sz="3200" dirty="0"/>
              <a:t> if the graph contains at least one cycle, and </a:t>
            </a:r>
            <a:r>
              <a:rPr lang="en-US" sz="3200" b="1" i="1" dirty="0"/>
              <a:t>acyclic</a:t>
            </a:r>
            <a:r>
              <a:rPr lang="en-US" sz="3200" dirty="0"/>
              <a:t> if the graph does not contain a cycle.</a:t>
            </a:r>
          </a:p>
        </p:txBody>
      </p:sp>
      <p:pic>
        <p:nvPicPr>
          <p:cNvPr id="5" name="Picture 4"/>
          <p:cNvPicPr>
            <a:picLocks noChangeAspect="1"/>
          </p:cNvPicPr>
          <p:nvPr/>
        </p:nvPicPr>
        <p:blipFill>
          <a:blip r:embed="rId2"/>
          <a:stretch>
            <a:fillRect/>
          </a:stretch>
        </p:blipFill>
        <p:spPr>
          <a:xfrm>
            <a:off x="2384172" y="2941660"/>
            <a:ext cx="7247882" cy="3742145"/>
          </a:xfrm>
          <a:prstGeom prst="rect">
            <a:avLst/>
          </a:prstGeom>
        </p:spPr>
      </p:pic>
      <p:pic>
        <p:nvPicPr>
          <p:cNvPr id="6" name="Picture 5"/>
          <p:cNvPicPr>
            <a:picLocks noChangeAspect="1"/>
          </p:cNvPicPr>
          <p:nvPr/>
        </p:nvPicPr>
        <p:blipFill>
          <a:blip r:embed="rId3"/>
          <a:stretch>
            <a:fillRect/>
          </a:stretch>
        </p:blipFill>
        <p:spPr>
          <a:xfrm>
            <a:off x="10314114" y="6560758"/>
            <a:ext cx="1877886" cy="246094"/>
          </a:xfrm>
          <a:prstGeom prst="rect">
            <a:avLst/>
          </a:prstGeom>
        </p:spPr>
      </p:pic>
    </p:spTree>
    <p:extLst>
      <p:ext uri="{BB962C8B-B14F-4D97-AF65-F5344CB8AC3E}">
        <p14:creationId xmlns:p14="http://schemas.microsoft.com/office/powerpoint/2010/main" val="649851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vocabulary</a:t>
            </a:r>
          </a:p>
        </p:txBody>
      </p:sp>
      <p:sp>
        <p:nvSpPr>
          <p:cNvPr id="3" name="Content Placeholder 2"/>
          <p:cNvSpPr>
            <a:spLocks noGrp="1"/>
          </p:cNvSpPr>
          <p:nvPr>
            <p:ph idx="1"/>
          </p:nvPr>
        </p:nvSpPr>
        <p:spPr>
          <a:xfrm>
            <a:off x="1251678" y="1336432"/>
            <a:ext cx="5008445" cy="5263660"/>
          </a:xfrm>
        </p:spPr>
        <p:txBody>
          <a:bodyPr>
            <a:normAutofit/>
          </a:bodyPr>
          <a:lstStyle/>
          <a:p>
            <a:r>
              <a:rPr lang="en-US" sz="3600" b="1" dirty="0">
                <a:solidFill>
                  <a:schemeClr val="tx2">
                    <a:lumMod val="50000"/>
                    <a:lumOff val="50000"/>
                  </a:schemeClr>
                </a:solidFill>
              </a:rPr>
              <a:t>Adjacent </a:t>
            </a:r>
            <a:r>
              <a:rPr lang="en-US" sz="3600" dirty="0"/>
              <a:t>– two vertices are adjacent if connected by an edge.</a:t>
            </a:r>
          </a:p>
          <a:p>
            <a:endParaRPr lang="en-US" sz="3600" dirty="0"/>
          </a:p>
          <a:p>
            <a:r>
              <a:rPr lang="en-US" sz="3600" dirty="0"/>
              <a:t>Example:  Vertex A is adjacent to Vertex B and Vertex D is adjacent to vertex B and C.</a:t>
            </a:r>
          </a:p>
        </p:txBody>
      </p:sp>
      <p:pic>
        <p:nvPicPr>
          <p:cNvPr id="5" name="Picture 4"/>
          <p:cNvPicPr>
            <a:picLocks noChangeAspect="1"/>
          </p:cNvPicPr>
          <p:nvPr/>
        </p:nvPicPr>
        <p:blipFill>
          <a:blip r:embed="rId2"/>
          <a:stretch>
            <a:fillRect/>
          </a:stretch>
        </p:blipFill>
        <p:spPr>
          <a:xfrm>
            <a:off x="7108309" y="1722359"/>
            <a:ext cx="3686175" cy="3895725"/>
          </a:xfrm>
          <a:prstGeom prst="rect">
            <a:avLst/>
          </a:prstGeom>
          <a:ln w="57150">
            <a:solidFill>
              <a:schemeClr val="tx2">
                <a:lumMod val="50000"/>
                <a:lumOff val="50000"/>
              </a:schemeClr>
            </a:solidFill>
          </a:ln>
        </p:spPr>
      </p:pic>
      <p:pic>
        <p:nvPicPr>
          <p:cNvPr id="6" name="Picture 5"/>
          <p:cNvPicPr>
            <a:picLocks noChangeAspect="1"/>
          </p:cNvPicPr>
          <p:nvPr/>
        </p:nvPicPr>
        <p:blipFill>
          <a:blip r:embed="rId3"/>
          <a:stretch>
            <a:fillRect/>
          </a:stretch>
        </p:blipFill>
        <p:spPr>
          <a:xfrm>
            <a:off x="9317182" y="5728099"/>
            <a:ext cx="1592839" cy="262259"/>
          </a:xfrm>
          <a:prstGeom prst="rect">
            <a:avLst/>
          </a:prstGeom>
        </p:spPr>
      </p:pic>
    </p:spTree>
    <p:extLst>
      <p:ext uri="{BB962C8B-B14F-4D97-AF65-F5344CB8AC3E}">
        <p14:creationId xmlns:p14="http://schemas.microsoft.com/office/powerpoint/2010/main" val="1098123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vocabulary</a:t>
            </a:r>
          </a:p>
        </p:txBody>
      </p:sp>
      <p:sp>
        <p:nvSpPr>
          <p:cNvPr id="3" name="Content Placeholder 2"/>
          <p:cNvSpPr>
            <a:spLocks noGrp="1"/>
          </p:cNvSpPr>
          <p:nvPr>
            <p:ph idx="1"/>
          </p:nvPr>
        </p:nvSpPr>
        <p:spPr>
          <a:xfrm>
            <a:off x="1011925" y="1304694"/>
            <a:ext cx="10607645" cy="3593591"/>
          </a:xfrm>
        </p:spPr>
        <p:txBody>
          <a:bodyPr>
            <a:normAutofit/>
          </a:bodyPr>
          <a:lstStyle/>
          <a:p>
            <a:r>
              <a:rPr lang="en-US" sz="2400" b="1" dirty="0">
                <a:solidFill>
                  <a:schemeClr val="tx2">
                    <a:lumMod val="50000"/>
                    <a:lumOff val="50000"/>
                  </a:schemeClr>
                </a:solidFill>
              </a:rPr>
              <a:t>Sparse graph </a:t>
            </a:r>
            <a:r>
              <a:rPr lang="en-US" sz="2400" dirty="0"/>
              <a:t>– a graph that has far </a:t>
            </a:r>
            <a:r>
              <a:rPr lang="en-US" sz="2400" b="1" dirty="0">
                <a:solidFill>
                  <a:srgbClr val="FF0000"/>
                </a:solidFill>
              </a:rPr>
              <a:t>fewer</a:t>
            </a:r>
            <a:r>
              <a:rPr lang="en-US" sz="2400" dirty="0"/>
              <a:t> edges than the maximum possible</a:t>
            </a:r>
          </a:p>
          <a:p>
            <a:r>
              <a:rPr lang="en-US" sz="2400" b="1" dirty="0">
                <a:solidFill>
                  <a:schemeClr val="tx2">
                    <a:lumMod val="50000"/>
                    <a:lumOff val="50000"/>
                  </a:schemeClr>
                </a:solidFill>
              </a:rPr>
              <a:t>Dense graph </a:t>
            </a:r>
            <a:r>
              <a:rPr lang="en-US" sz="2400" dirty="0"/>
              <a:t>- a graph in which the number of edges is </a:t>
            </a:r>
            <a:r>
              <a:rPr lang="en-US" sz="2400" b="1" dirty="0">
                <a:solidFill>
                  <a:srgbClr val="FF0000"/>
                </a:solidFill>
              </a:rPr>
              <a:t>close to the maximum </a:t>
            </a:r>
            <a:r>
              <a:rPr lang="en-US" sz="2400" dirty="0"/>
              <a:t>number of edges. </a:t>
            </a:r>
          </a:p>
        </p:txBody>
      </p:sp>
      <p:pic>
        <p:nvPicPr>
          <p:cNvPr id="4" name="Picture 2" descr="https://cdn-images-1.medium.com/max/2600/1*fDK6MfQvcliQ-u5lEmjc8Q.png"/>
          <p:cNvPicPr>
            <a:picLocks noChangeAspect="1" noChangeArrowheads="1"/>
          </p:cNvPicPr>
          <p:nvPr/>
        </p:nvPicPr>
        <p:blipFill rotWithShape="1">
          <a:blip r:embed="rId2">
            <a:extLst>
              <a:ext uri="{28A0092B-C50C-407E-A947-70E740481C1C}">
                <a14:useLocalDpi xmlns:a14="http://schemas.microsoft.com/office/drawing/2010/main" val="0"/>
              </a:ext>
            </a:extLst>
          </a:blip>
          <a:srcRect l="15532" t="7912" r="17507" b="11264"/>
          <a:stretch/>
        </p:blipFill>
        <p:spPr bwMode="auto">
          <a:xfrm>
            <a:off x="1731180" y="2754352"/>
            <a:ext cx="9213742" cy="4003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6306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3636" y="1484196"/>
            <a:ext cx="8187071" cy="4064627"/>
          </a:xfrm>
        </p:spPr>
        <p:txBody>
          <a:bodyPr anchor="ctr">
            <a:normAutofit/>
          </a:bodyPr>
          <a:lstStyle/>
          <a:p>
            <a:r>
              <a:rPr lang="en-US" sz="6600" dirty="0"/>
              <a:t>Graph</a:t>
            </a:r>
            <a:br>
              <a:rPr lang="en-US" sz="6600" dirty="0"/>
            </a:br>
            <a:r>
              <a:rPr lang="en-US" sz="6600" dirty="0"/>
              <a:t>representations</a:t>
            </a:r>
          </a:p>
        </p:txBody>
      </p:sp>
    </p:spTree>
    <p:extLst>
      <p:ext uri="{BB962C8B-B14F-4D97-AF65-F5344CB8AC3E}">
        <p14:creationId xmlns:p14="http://schemas.microsoft.com/office/powerpoint/2010/main" val="2847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solved with graphs</a:t>
            </a:r>
          </a:p>
        </p:txBody>
      </p:sp>
    </p:spTree>
    <p:extLst>
      <p:ext uri="{BB962C8B-B14F-4D97-AF65-F5344CB8AC3E}">
        <p14:creationId xmlns:p14="http://schemas.microsoft.com/office/powerpoint/2010/main" val="39442884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representations</a:t>
            </a:r>
          </a:p>
        </p:txBody>
      </p:sp>
      <p:sp>
        <p:nvSpPr>
          <p:cNvPr id="3" name="Content Placeholder 2"/>
          <p:cNvSpPr>
            <a:spLocks noGrp="1"/>
          </p:cNvSpPr>
          <p:nvPr>
            <p:ph idx="1"/>
          </p:nvPr>
        </p:nvSpPr>
        <p:spPr/>
        <p:txBody>
          <a:bodyPr>
            <a:normAutofit/>
          </a:bodyPr>
          <a:lstStyle/>
          <a:p>
            <a:r>
              <a:rPr lang="en-US" sz="4000" dirty="0"/>
              <a:t>In order to use a graph in a program, you need a way to represent the graph.  This is done in one of two ways:</a:t>
            </a:r>
          </a:p>
          <a:p>
            <a:pPr lvl="1"/>
            <a:r>
              <a:rPr lang="en-US" sz="3600" dirty="0"/>
              <a:t>Adjacency List</a:t>
            </a:r>
          </a:p>
          <a:p>
            <a:pPr lvl="1"/>
            <a:r>
              <a:rPr lang="en-US" sz="3600" dirty="0"/>
              <a:t>Adjacency Matrix</a:t>
            </a:r>
          </a:p>
        </p:txBody>
      </p:sp>
    </p:spTree>
    <p:extLst>
      <p:ext uri="{BB962C8B-B14F-4D97-AF65-F5344CB8AC3E}">
        <p14:creationId xmlns:p14="http://schemas.microsoft.com/office/powerpoint/2010/main" val="761380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Representation – adjacency list</a:t>
            </a:r>
          </a:p>
        </p:txBody>
      </p:sp>
      <p:sp>
        <p:nvSpPr>
          <p:cNvPr id="3" name="Content Placeholder 2"/>
          <p:cNvSpPr>
            <a:spLocks noGrp="1"/>
          </p:cNvSpPr>
          <p:nvPr>
            <p:ph idx="1"/>
          </p:nvPr>
        </p:nvSpPr>
        <p:spPr>
          <a:xfrm>
            <a:off x="1137138" y="1874517"/>
            <a:ext cx="10178322" cy="3593591"/>
          </a:xfrm>
        </p:spPr>
        <p:txBody>
          <a:bodyPr>
            <a:normAutofit/>
          </a:bodyPr>
          <a:lstStyle/>
          <a:p>
            <a:pPr marL="0" indent="0">
              <a:buNone/>
            </a:pPr>
            <a:r>
              <a:rPr lang="en-US" sz="3200" dirty="0"/>
              <a:t>In an </a:t>
            </a:r>
            <a:r>
              <a:rPr lang="en-US" sz="3200" b="1" dirty="0">
                <a:solidFill>
                  <a:schemeClr val="tx2">
                    <a:lumMod val="50000"/>
                    <a:lumOff val="50000"/>
                  </a:schemeClr>
                </a:solidFill>
              </a:rPr>
              <a:t>adjacency list </a:t>
            </a:r>
            <a:r>
              <a:rPr lang="en-US" sz="3200" dirty="0"/>
              <a:t>graph representation, each vertex has a list of adjacent vertices, each list item representing an edge.</a:t>
            </a:r>
          </a:p>
        </p:txBody>
      </p:sp>
      <p:pic>
        <p:nvPicPr>
          <p:cNvPr id="2049" name="Picture 1" descr="C:\Users\acrockett\AppData\Local\Packages\Microsoft.Office.OneNote_8wekyb3d8bbwe\TempState\msohtmlclip\clip_image0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7138" y="3625362"/>
            <a:ext cx="4903287" cy="323263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acrockett\AppData\Local\Packages\Microsoft.Office.OneNote_8wekyb3d8bbwe\TempState\msohtmlclip\clip_image0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2461" y="3366649"/>
            <a:ext cx="4482721" cy="3440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93208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Representation – adjacency matrix</a:t>
            </a:r>
          </a:p>
        </p:txBody>
      </p:sp>
      <p:sp>
        <p:nvSpPr>
          <p:cNvPr id="3" name="Content Placeholder 2"/>
          <p:cNvSpPr>
            <a:spLocks noGrp="1"/>
          </p:cNvSpPr>
          <p:nvPr>
            <p:ph idx="1"/>
          </p:nvPr>
        </p:nvSpPr>
        <p:spPr>
          <a:xfrm>
            <a:off x="1137138" y="1874517"/>
            <a:ext cx="10178322" cy="3593591"/>
          </a:xfrm>
        </p:spPr>
        <p:txBody>
          <a:bodyPr>
            <a:normAutofit/>
          </a:bodyPr>
          <a:lstStyle/>
          <a:p>
            <a:pPr marL="0" indent="0">
              <a:buNone/>
            </a:pPr>
            <a:r>
              <a:rPr lang="en-US" sz="2800" dirty="0"/>
              <a:t>In an </a:t>
            </a:r>
            <a:r>
              <a:rPr lang="en-US" sz="2800" b="1" dirty="0">
                <a:solidFill>
                  <a:srgbClr val="0070C0"/>
                </a:solidFill>
              </a:rPr>
              <a:t>adjacency matrix</a:t>
            </a:r>
            <a:r>
              <a:rPr lang="en-US" sz="2800" dirty="0"/>
              <a:t>, each vertex is assigned to a matrix row and column, and a matrix element is </a:t>
            </a:r>
            <a:r>
              <a:rPr lang="en-US" sz="2800" dirty="0">
                <a:latin typeface="Times New Roman" panose="02020603050405020304" pitchFamily="18" charset="0"/>
                <a:cs typeface="Times New Roman" panose="02020603050405020304" pitchFamily="18" charset="0"/>
              </a:rPr>
              <a:t>1</a:t>
            </a:r>
            <a:r>
              <a:rPr lang="en-US" sz="2800" dirty="0"/>
              <a:t> if the corresponding two vertices have an edge or is 0 otherwise.</a:t>
            </a:r>
          </a:p>
        </p:txBody>
      </p:sp>
      <p:pic>
        <p:nvPicPr>
          <p:cNvPr id="5" name="Picture 1" descr="C:\Users\acrockett\AppData\Local\Packages\Microsoft.Office.OneNote_8wekyb3d8bbwe\TempState\msohtmlclip\clip_image0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969" y="3366649"/>
            <a:ext cx="5101870" cy="336356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p:cNvGraphicFramePr>
            <a:graphicFrameLocks noGrp="1"/>
          </p:cNvGraphicFramePr>
          <p:nvPr>
            <p:extLst>
              <p:ext uri="{D42A27DB-BD31-4B8C-83A1-F6EECF244321}">
                <p14:modId xmlns:p14="http://schemas.microsoft.com/office/powerpoint/2010/main" val="2249386456"/>
              </p:ext>
            </p:extLst>
          </p:nvPr>
        </p:nvGraphicFramePr>
        <p:xfrm>
          <a:off x="6951519" y="3301425"/>
          <a:ext cx="4575462" cy="3428784"/>
        </p:xfrm>
        <a:graphic>
          <a:graphicData uri="http://schemas.openxmlformats.org/drawingml/2006/table">
            <a:tbl>
              <a:tblPr>
                <a:tableStyleId>{5C22544A-7EE6-4342-B048-85BDC9FD1C3A}</a:tableStyleId>
              </a:tblPr>
              <a:tblGrid>
                <a:gridCol w="762577">
                  <a:extLst>
                    <a:ext uri="{9D8B030D-6E8A-4147-A177-3AD203B41FA5}">
                      <a16:colId xmlns:a16="http://schemas.microsoft.com/office/drawing/2014/main" val="2791269250"/>
                    </a:ext>
                  </a:extLst>
                </a:gridCol>
                <a:gridCol w="762577">
                  <a:extLst>
                    <a:ext uri="{9D8B030D-6E8A-4147-A177-3AD203B41FA5}">
                      <a16:colId xmlns:a16="http://schemas.microsoft.com/office/drawing/2014/main" val="859056905"/>
                    </a:ext>
                  </a:extLst>
                </a:gridCol>
                <a:gridCol w="762577">
                  <a:extLst>
                    <a:ext uri="{9D8B030D-6E8A-4147-A177-3AD203B41FA5}">
                      <a16:colId xmlns:a16="http://schemas.microsoft.com/office/drawing/2014/main" val="733182651"/>
                    </a:ext>
                  </a:extLst>
                </a:gridCol>
                <a:gridCol w="762577">
                  <a:extLst>
                    <a:ext uri="{9D8B030D-6E8A-4147-A177-3AD203B41FA5}">
                      <a16:colId xmlns:a16="http://schemas.microsoft.com/office/drawing/2014/main" val="2314023984"/>
                    </a:ext>
                  </a:extLst>
                </a:gridCol>
                <a:gridCol w="762577">
                  <a:extLst>
                    <a:ext uri="{9D8B030D-6E8A-4147-A177-3AD203B41FA5}">
                      <a16:colId xmlns:a16="http://schemas.microsoft.com/office/drawing/2014/main" val="1939450130"/>
                    </a:ext>
                  </a:extLst>
                </a:gridCol>
                <a:gridCol w="762577">
                  <a:extLst>
                    <a:ext uri="{9D8B030D-6E8A-4147-A177-3AD203B41FA5}">
                      <a16:colId xmlns:a16="http://schemas.microsoft.com/office/drawing/2014/main" val="143327913"/>
                    </a:ext>
                  </a:extLst>
                </a:gridCol>
              </a:tblGrid>
              <a:tr h="571464">
                <a:tc>
                  <a:txBody>
                    <a:bodyPr/>
                    <a:lstStyle/>
                    <a:p>
                      <a:pPr algn="ctr" fontAlgn="ctr"/>
                      <a:r>
                        <a:rPr lang="en-US" sz="2400" b="1" u="none" strike="noStrike">
                          <a:effectLst/>
                          <a:latin typeface="Courier New" panose="02070309020205020404" pitchFamily="49" charset="0"/>
                          <a:cs typeface="Courier New" panose="02070309020205020404" pitchFamily="49" charset="0"/>
                        </a:rPr>
                        <a:t> </a:t>
                      </a:r>
                      <a:endParaRPr lang="en-US" sz="2400" b="1" i="0" u="none" strike="noStrike">
                        <a:solidFill>
                          <a:srgbClr val="000000"/>
                        </a:solidFill>
                        <a:effectLst/>
                        <a:latin typeface="Courier New" panose="02070309020205020404" pitchFamily="49" charset="0"/>
                        <a:cs typeface="Courier New" panose="02070309020205020404" pitchFamily="49" charset="0"/>
                      </a:endParaRPr>
                    </a:p>
                  </a:txBody>
                  <a:tcPr marL="4763" marR="4763" marT="4763" marB="0" anchor="ctr">
                    <a:solidFill>
                      <a:schemeClr val="accent2">
                        <a:lumMod val="40000"/>
                        <a:lumOff val="60000"/>
                      </a:schemeClr>
                    </a:solidFill>
                  </a:tcPr>
                </a:tc>
                <a:tc>
                  <a:txBody>
                    <a:bodyPr/>
                    <a:lstStyle/>
                    <a:p>
                      <a:pPr algn="ctr" fontAlgn="ctr"/>
                      <a:r>
                        <a:rPr lang="en-US" sz="2400" b="1" u="none" strike="noStrike">
                          <a:effectLst/>
                          <a:latin typeface="Courier New" panose="02070309020205020404" pitchFamily="49" charset="0"/>
                          <a:cs typeface="Courier New" panose="02070309020205020404" pitchFamily="49" charset="0"/>
                        </a:rPr>
                        <a:t>A</a:t>
                      </a:r>
                      <a:endParaRPr lang="en-US" sz="2400" b="1" i="0" u="none" strike="noStrike">
                        <a:solidFill>
                          <a:srgbClr val="000000"/>
                        </a:solidFill>
                        <a:effectLst/>
                        <a:latin typeface="Courier New" panose="02070309020205020404" pitchFamily="49" charset="0"/>
                        <a:cs typeface="Courier New" panose="02070309020205020404" pitchFamily="49" charset="0"/>
                      </a:endParaRPr>
                    </a:p>
                  </a:txBody>
                  <a:tcPr marL="4763" marR="4763" marT="4763" marB="0" anchor="ctr">
                    <a:solidFill>
                      <a:schemeClr val="accent2">
                        <a:lumMod val="40000"/>
                        <a:lumOff val="60000"/>
                      </a:schemeClr>
                    </a:solidFill>
                  </a:tcPr>
                </a:tc>
                <a:tc>
                  <a:txBody>
                    <a:bodyPr/>
                    <a:lstStyle/>
                    <a:p>
                      <a:pPr algn="ctr" fontAlgn="ctr"/>
                      <a:r>
                        <a:rPr lang="en-US" sz="2400" b="1" u="none" strike="noStrike">
                          <a:effectLst/>
                          <a:latin typeface="Courier New" panose="02070309020205020404" pitchFamily="49" charset="0"/>
                          <a:cs typeface="Courier New" panose="02070309020205020404" pitchFamily="49" charset="0"/>
                        </a:rPr>
                        <a:t>B</a:t>
                      </a:r>
                      <a:endParaRPr lang="en-US" sz="2400" b="1" i="0" u="none" strike="noStrike">
                        <a:solidFill>
                          <a:srgbClr val="000000"/>
                        </a:solidFill>
                        <a:effectLst/>
                        <a:latin typeface="Courier New" panose="02070309020205020404" pitchFamily="49" charset="0"/>
                        <a:cs typeface="Courier New" panose="02070309020205020404" pitchFamily="49" charset="0"/>
                      </a:endParaRPr>
                    </a:p>
                  </a:txBody>
                  <a:tcPr marL="4763" marR="4763" marT="4763" marB="0" anchor="ctr">
                    <a:solidFill>
                      <a:schemeClr val="accent2">
                        <a:lumMod val="40000"/>
                        <a:lumOff val="60000"/>
                      </a:schemeClr>
                    </a:solidFill>
                  </a:tcPr>
                </a:tc>
                <a:tc>
                  <a:txBody>
                    <a:bodyPr/>
                    <a:lstStyle/>
                    <a:p>
                      <a:pPr algn="ctr" fontAlgn="ctr"/>
                      <a:r>
                        <a:rPr lang="en-US" sz="2400" b="1" u="none" strike="noStrike">
                          <a:effectLst/>
                          <a:latin typeface="Courier New" panose="02070309020205020404" pitchFamily="49" charset="0"/>
                          <a:cs typeface="Courier New" panose="02070309020205020404" pitchFamily="49" charset="0"/>
                        </a:rPr>
                        <a:t>C</a:t>
                      </a:r>
                      <a:endParaRPr lang="en-US" sz="2400" b="1" i="0" u="none" strike="noStrike">
                        <a:solidFill>
                          <a:srgbClr val="000000"/>
                        </a:solidFill>
                        <a:effectLst/>
                        <a:latin typeface="Courier New" panose="02070309020205020404" pitchFamily="49" charset="0"/>
                        <a:cs typeface="Courier New" panose="02070309020205020404" pitchFamily="49" charset="0"/>
                      </a:endParaRPr>
                    </a:p>
                  </a:txBody>
                  <a:tcPr marL="4763" marR="4763" marT="4763" marB="0" anchor="ctr">
                    <a:solidFill>
                      <a:schemeClr val="accent2">
                        <a:lumMod val="40000"/>
                        <a:lumOff val="60000"/>
                      </a:schemeClr>
                    </a:solidFill>
                  </a:tcPr>
                </a:tc>
                <a:tc>
                  <a:txBody>
                    <a:bodyPr/>
                    <a:lstStyle/>
                    <a:p>
                      <a:pPr algn="ctr" fontAlgn="ctr"/>
                      <a:r>
                        <a:rPr lang="en-US" sz="2400" b="1" u="none" strike="noStrike">
                          <a:effectLst/>
                          <a:latin typeface="Courier New" panose="02070309020205020404" pitchFamily="49" charset="0"/>
                          <a:cs typeface="Courier New" panose="02070309020205020404" pitchFamily="49" charset="0"/>
                        </a:rPr>
                        <a:t>D</a:t>
                      </a:r>
                      <a:endParaRPr lang="en-US" sz="2400" b="1" i="0" u="none" strike="noStrike">
                        <a:solidFill>
                          <a:srgbClr val="000000"/>
                        </a:solidFill>
                        <a:effectLst/>
                        <a:latin typeface="Courier New" panose="02070309020205020404" pitchFamily="49" charset="0"/>
                        <a:cs typeface="Courier New" panose="02070309020205020404" pitchFamily="49" charset="0"/>
                      </a:endParaRPr>
                    </a:p>
                  </a:txBody>
                  <a:tcPr marL="4763" marR="4763" marT="4763" marB="0" anchor="ctr">
                    <a:solidFill>
                      <a:schemeClr val="accent2">
                        <a:lumMod val="40000"/>
                        <a:lumOff val="60000"/>
                      </a:schemeClr>
                    </a:solidFill>
                  </a:tcPr>
                </a:tc>
                <a:tc>
                  <a:txBody>
                    <a:bodyPr/>
                    <a:lstStyle/>
                    <a:p>
                      <a:pPr algn="ctr" fontAlgn="ctr"/>
                      <a:r>
                        <a:rPr lang="en-US" sz="2400" b="1" u="none" strike="noStrike">
                          <a:effectLst/>
                          <a:latin typeface="Courier New" panose="02070309020205020404" pitchFamily="49" charset="0"/>
                          <a:cs typeface="Courier New" panose="02070309020205020404" pitchFamily="49" charset="0"/>
                        </a:rPr>
                        <a:t>E</a:t>
                      </a:r>
                      <a:endParaRPr lang="en-US" sz="2400" b="1" i="0" u="none" strike="noStrike">
                        <a:solidFill>
                          <a:srgbClr val="000000"/>
                        </a:solidFill>
                        <a:effectLst/>
                        <a:latin typeface="Courier New" panose="02070309020205020404" pitchFamily="49" charset="0"/>
                        <a:cs typeface="Courier New" panose="02070309020205020404" pitchFamily="49" charset="0"/>
                      </a:endParaRPr>
                    </a:p>
                  </a:txBody>
                  <a:tcPr marL="4763" marR="4763" marT="4763" marB="0" anchor="ctr">
                    <a:solidFill>
                      <a:schemeClr val="accent2">
                        <a:lumMod val="40000"/>
                        <a:lumOff val="60000"/>
                      </a:schemeClr>
                    </a:solidFill>
                  </a:tcPr>
                </a:tc>
                <a:extLst>
                  <a:ext uri="{0D108BD9-81ED-4DB2-BD59-A6C34878D82A}">
                    <a16:rowId xmlns:a16="http://schemas.microsoft.com/office/drawing/2014/main" val="1780773776"/>
                  </a:ext>
                </a:extLst>
              </a:tr>
              <a:tr h="571464">
                <a:tc>
                  <a:txBody>
                    <a:bodyPr/>
                    <a:lstStyle/>
                    <a:p>
                      <a:pPr algn="ctr" fontAlgn="ctr"/>
                      <a:r>
                        <a:rPr lang="en-US" sz="2400" b="1" u="none" strike="noStrike">
                          <a:effectLst/>
                          <a:latin typeface="Courier New" panose="02070309020205020404" pitchFamily="49" charset="0"/>
                          <a:cs typeface="Courier New" panose="02070309020205020404" pitchFamily="49" charset="0"/>
                        </a:rPr>
                        <a:t>A</a:t>
                      </a:r>
                      <a:endParaRPr lang="en-US" sz="2400" b="1" i="0" u="none" strike="noStrike">
                        <a:solidFill>
                          <a:srgbClr val="000000"/>
                        </a:solidFill>
                        <a:effectLst/>
                        <a:latin typeface="Courier New" panose="02070309020205020404" pitchFamily="49" charset="0"/>
                        <a:cs typeface="Courier New" panose="02070309020205020404" pitchFamily="49" charset="0"/>
                      </a:endParaRPr>
                    </a:p>
                  </a:txBody>
                  <a:tcPr marL="4763" marR="4763" marT="4763" marB="0" anchor="ctr">
                    <a:solidFill>
                      <a:schemeClr val="accent2">
                        <a:lumMod val="40000"/>
                        <a:lumOff val="60000"/>
                      </a:schemeClr>
                    </a:solidFill>
                  </a:tcPr>
                </a:tc>
                <a:tc>
                  <a:txBody>
                    <a:bodyPr/>
                    <a:lstStyle/>
                    <a:p>
                      <a:pPr algn="ctr" fontAlgn="ctr"/>
                      <a:r>
                        <a:rPr lang="en-US" sz="2400" b="1" u="none" strike="noStrike">
                          <a:effectLst/>
                          <a:latin typeface="Courier New" panose="02070309020205020404" pitchFamily="49" charset="0"/>
                          <a:cs typeface="Courier New" panose="02070309020205020404" pitchFamily="49" charset="0"/>
                        </a:rPr>
                        <a:t>0</a:t>
                      </a:r>
                      <a:endParaRPr lang="en-US" sz="2400" b="1" i="0" u="none" strike="noStrike">
                        <a:solidFill>
                          <a:srgbClr val="000000"/>
                        </a:solidFill>
                        <a:effectLst/>
                        <a:latin typeface="Courier New" panose="02070309020205020404" pitchFamily="49" charset="0"/>
                        <a:cs typeface="Courier New" panose="02070309020205020404" pitchFamily="49" charset="0"/>
                      </a:endParaRPr>
                    </a:p>
                  </a:txBody>
                  <a:tcPr marL="4763" marR="4763" marT="4763" marB="0" anchor="ctr">
                    <a:solidFill>
                      <a:schemeClr val="accent2">
                        <a:lumMod val="40000"/>
                        <a:lumOff val="60000"/>
                      </a:schemeClr>
                    </a:solidFill>
                  </a:tcPr>
                </a:tc>
                <a:tc>
                  <a:txBody>
                    <a:bodyPr/>
                    <a:lstStyle/>
                    <a:p>
                      <a:pPr algn="ctr" fontAlgn="ctr"/>
                      <a:r>
                        <a:rPr lang="en-US" sz="2400" b="1" u="none" strike="noStrike">
                          <a:effectLst/>
                          <a:latin typeface="Courier New" panose="02070309020205020404" pitchFamily="49" charset="0"/>
                          <a:cs typeface="Courier New" panose="02070309020205020404" pitchFamily="49" charset="0"/>
                        </a:rPr>
                        <a:t>1</a:t>
                      </a:r>
                      <a:endParaRPr lang="en-US" sz="2400" b="1" i="0" u="none" strike="noStrike">
                        <a:solidFill>
                          <a:srgbClr val="000000"/>
                        </a:solidFill>
                        <a:effectLst/>
                        <a:latin typeface="Courier New" panose="02070309020205020404" pitchFamily="49" charset="0"/>
                        <a:cs typeface="Courier New" panose="02070309020205020404" pitchFamily="49" charset="0"/>
                      </a:endParaRPr>
                    </a:p>
                  </a:txBody>
                  <a:tcPr marL="4763" marR="4763" marT="4763" marB="0" anchor="ctr">
                    <a:solidFill>
                      <a:schemeClr val="accent2">
                        <a:lumMod val="40000"/>
                        <a:lumOff val="60000"/>
                      </a:schemeClr>
                    </a:solidFill>
                  </a:tcPr>
                </a:tc>
                <a:tc>
                  <a:txBody>
                    <a:bodyPr/>
                    <a:lstStyle/>
                    <a:p>
                      <a:pPr algn="ctr" fontAlgn="ctr"/>
                      <a:r>
                        <a:rPr lang="en-US" sz="2400" b="1" u="none" strike="noStrike">
                          <a:effectLst/>
                          <a:latin typeface="Courier New" panose="02070309020205020404" pitchFamily="49" charset="0"/>
                          <a:cs typeface="Courier New" panose="02070309020205020404" pitchFamily="49" charset="0"/>
                        </a:rPr>
                        <a:t>0</a:t>
                      </a:r>
                      <a:endParaRPr lang="en-US" sz="2400" b="1" i="0" u="none" strike="noStrike">
                        <a:solidFill>
                          <a:srgbClr val="000000"/>
                        </a:solidFill>
                        <a:effectLst/>
                        <a:latin typeface="Courier New" panose="02070309020205020404" pitchFamily="49" charset="0"/>
                        <a:cs typeface="Courier New" panose="02070309020205020404" pitchFamily="49" charset="0"/>
                      </a:endParaRPr>
                    </a:p>
                  </a:txBody>
                  <a:tcPr marL="4763" marR="4763" marT="4763" marB="0" anchor="ctr">
                    <a:solidFill>
                      <a:schemeClr val="accent2">
                        <a:lumMod val="40000"/>
                        <a:lumOff val="60000"/>
                      </a:schemeClr>
                    </a:solidFill>
                  </a:tcPr>
                </a:tc>
                <a:tc>
                  <a:txBody>
                    <a:bodyPr/>
                    <a:lstStyle/>
                    <a:p>
                      <a:pPr algn="ctr" fontAlgn="ctr"/>
                      <a:r>
                        <a:rPr lang="en-US" sz="2400" b="1" u="none" strike="noStrike">
                          <a:effectLst/>
                          <a:latin typeface="Courier New" panose="02070309020205020404" pitchFamily="49" charset="0"/>
                          <a:cs typeface="Courier New" panose="02070309020205020404" pitchFamily="49" charset="0"/>
                        </a:rPr>
                        <a:t>1</a:t>
                      </a:r>
                      <a:endParaRPr lang="en-US" sz="2400" b="1" i="0" u="none" strike="noStrike">
                        <a:solidFill>
                          <a:srgbClr val="000000"/>
                        </a:solidFill>
                        <a:effectLst/>
                        <a:latin typeface="Courier New" panose="02070309020205020404" pitchFamily="49" charset="0"/>
                        <a:cs typeface="Courier New" panose="02070309020205020404" pitchFamily="49" charset="0"/>
                      </a:endParaRPr>
                    </a:p>
                  </a:txBody>
                  <a:tcPr marL="4763" marR="4763" marT="4763" marB="0" anchor="ctr">
                    <a:solidFill>
                      <a:schemeClr val="accent2">
                        <a:lumMod val="40000"/>
                        <a:lumOff val="60000"/>
                      </a:schemeClr>
                    </a:solidFill>
                  </a:tcPr>
                </a:tc>
                <a:tc>
                  <a:txBody>
                    <a:bodyPr/>
                    <a:lstStyle/>
                    <a:p>
                      <a:pPr algn="ctr" fontAlgn="ctr"/>
                      <a:r>
                        <a:rPr lang="en-US" sz="2400" b="1" u="none" strike="noStrike">
                          <a:effectLst/>
                          <a:latin typeface="Courier New" panose="02070309020205020404" pitchFamily="49" charset="0"/>
                          <a:cs typeface="Courier New" panose="02070309020205020404" pitchFamily="49" charset="0"/>
                        </a:rPr>
                        <a:t>0</a:t>
                      </a:r>
                      <a:endParaRPr lang="en-US" sz="2400" b="1" i="0" u="none" strike="noStrike">
                        <a:solidFill>
                          <a:srgbClr val="000000"/>
                        </a:solidFill>
                        <a:effectLst/>
                        <a:latin typeface="Courier New" panose="02070309020205020404" pitchFamily="49" charset="0"/>
                        <a:cs typeface="Courier New" panose="02070309020205020404" pitchFamily="49" charset="0"/>
                      </a:endParaRPr>
                    </a:p>
                  </a:txBody>
                  <a:tcPr marL="4763" marR="4763" marT="4763" marB="0" anchor="ctr">
                    <a:solidFill>
                      <a:schemeClr val="accent2">
                        <a:lumMod val="40000"/>
                        <a:lumOff val="60000"/>
                      </a:schemeClr>
                    </a:solidFill>
                  </a:tcPr>
                </a:tc>
                <a:extLst>
                  <a:ext uri="{0D108BD9-81ED-4DB2-BD59-A6C34878D82A}">
                    <a16:rowId xmlns:a16="http://schemas.microsoft.com/office/drawing/2014/main" val="954595301"/>
                  </a:ext>
                </a:extLst>
              </a:tr>
              <a:tr h="571464">
                <a:tc>
                  <a:txBody>
                    <a:bodyPr/>
                    <a:lstStyle/>
                    <a:p>
                      <a:pPr algn="ctr" fontAlgn="ctr"/>
                      <a:r>
                        <a:rPr lang="en-US" sz="2400" b="1" u="none" strike="noStrike">
                          <a:effectLst/>
                          <a:latin typeface="Courier New" panose="02070309020205020404" pitchFamily="49" charset="0"/>
                          <a:cs typeface="Courier New" panose="02070309020205020404" pitchFamily="49" charset="0"/>
                        </a:rPr>
                        <a:t>B</a:t>
                      </a:r>
                      <a:endParaRPr lang="en-US" sz="2400" b="1" i="0" u="none" strike="noStrike">
                        <a:solidFill>
                          <a:srgbClr val="000000"/>
                        </a:solidFill>
                        <a:effectLst/>
                        <a:latin typeface="Courier New" panose="02070309020205020404" pitchFamily="49" charset="0"/>
                        <a:cs typeface="Courier New" panose="02070309020205020404" pitchFamily="49" charset="0"/>
                      </a:endParaRPr>
                    </a:p>
                  </a:txBody>
                  <a:tcPr marL="4763" marR="4763" marT="4763" marB="0" anchor="ctr">
                    <a:solidFill>
                      <a:schemeClr val="accent2">
                        <a:lumMod val="40000"/>
                        <a:lumOff val="60000"/>
                      </a:schemeClr>
                    </a:solidFill>
                  </a:tcPr>
                </a:tc>
                <a:tc>
                  <a:txBody>
                    <a:bodyPr/>
                    <a:lstStyle/>
                    <a:p>
                      <a:pPr algn="ctr" fontAlgn="ctr"/>
                      <a:r>
                        <a:rPr lang="en-US" sz="2400" b="1" u="none" strike="noStrike">
                          <a:effectLst/>
                          <a:latin typeface="Courier New" panose="02070309020205020404" pitchFamily="49" charset="0"/>
                          <a:cs typeface="Courier New" panose="02070309020205020404" pitchFamily="49" charset="0"/>
                        </a:rPr>
                        <a:t>1</a:t>
                      </a:r>
                      <a:endParaRPr lang="en-US" sz="2400" b="1" i="0" u="none" strike="noStrike">
                        <a:solidFill>
                          <a:srgbClr val="000000"/>
                        </a:solidFill>
                        <a:effectLst/>
                        <a:latin typeface="Courier New" panose="02070309020205020404" pitchFamily="49" charset="0"/>
                        <a:cs typeface="Courier New" panose="02070309020205020404" pitchFamily="49" charset="0"/>
                      </a:endParaRPr>
                    </a:p>
                  </a:txBody>
                  <a:tcPr marL="4763" marR="4763" marT="4763" marB="0" anchor="ctr">
                    <a:solidFill>
                      <a:schemeClr val="accent2">
                        <a:lumMod val="40000"/>
                        <a:lumOff val="60000"/>
                      </a:schemeClr>
                    </a:solidFill>
                  </a:tcPr>
                </a:tc>
                <a:tc>
                  <a:txBody>
                    <a:bodyPr/>
                    <a:lstStyle/>
                    <a:p>
                      <a:pPr algn="ctr" fontAlgn="ctr"/>
                      <a:r>
                        <a:rPr lang="en-US" sz="2400" b="1" u="none" strike="noStrike">
                          <a:effectLst/>
                          <a:latin typeface="Courier New" panose="02070309020205020404" pitchFamily="49" charset="0"/>
                          <a:cs typeface="Courier New" panose="02070309020205020404" pitchFamily="49" charset="0"/>
                        </a:rPr>
                        <a:t>0</a:t>
                      </a:r>
                      <a:endParaRPr lang="en-US" sz="2400" b="1" i="0" u="none" strike="noStrike">
                        <a:solidFill>
                          <a:srgbClr val="000000"/>
                        </a:solidFill>
                        <a:effectLst/>
                        <a:latin typeface="Courier New" panose="02070309020205020404" pitchFamily="49" charset="0"/>
                        <a:cs typeface="Courier New" panose="02070309020205020404" pitchFamily="49" charset="0"/>
                      </a:endParaRPr>
                    </a:p>
                  </a:txBody>
                  <a:tcPr marL="4763" marR="4763" marT="4763" marB="0" anchor="ctr">
                    <a:solidFill>
                      <a:schemeClr val="accent2">
                        <a:lumMod val="40000"/>
                        <a:lumOff val="60000"/>
                      </a:schemeClr>
                    </a:solidFill>
                  </a:tcPr>
                </a:tc>
                <a:tc>
                  <a:txBody>
                    <a:bodyPr/>
                    <a:lstStyle/>
                    <a:p>
                      <a:pPr algn="ctr" fontAlgn="ctr"/>
                      <a:r>
                        <a:rPr lang="en-US" sz="2400" b="1" u="none" strike="noStrike">
                          <a:effectLst/>
                          <a:latin typeface="Courier New" panose="02070309020205020404" pitchFamily="49" charset="0"/>
                          <a:cs typeface="Courier New" panose="02070309020205020404" pitchFamily="49" charset="0"/>
                        </a:rPr>
                        <a:t>0</a:t>
                      </a:r>
                      <a:endParaRPr lang="en-US" sz="2400" b="1" i="0" u="none" strike="noStrike">
                        <a:solidFill>
                          <a:srgbClr val="000000"/>
                        </a:solidFill>
                        <a:effectLst/>
                        <a:latin typeface="Courier New" panose="02070309020205020404" pitchFamily="49" charset="0"/>
                        <a:cs typeface="Courier New" panose="02070309020205020404" pitchFamily="49" charset="0"/>
                      </a:endParaRPr>
                    </a:p>
                  </a:txBody>
                  <a:tcPr marL="4763" marR="4763" marT="4763" marB="0" anchor="ctr">
                    <a:solidFill>
                      <a:schemeClr val="accent2">
                        <a:lumMod val="40000"/>
                        <a:lumOff val="60000"/>
                      </a:schemeClr>
                    </a:solidFill>
                  </a:tcPr>
                </a:tc>
                <a:tc>
                  <a:txBody>
                    <a:bodyPr/>
                    <a:lstStyle/>
                    <a:p>
                      <a:pPr algn="ctr" fontAlgn="ctr"/>
                      <a:r>
                        <a:rPr lang="en-US" sz="2400" b="1" u="none" strike="noStrike">
                          <a:effectLst/>
                          <a:latin typeface="Courier New" panose="02070309020205020404" pitchFamily="49" charset="0"/>
                          <a:cs typeface="Courier New" panose="02070309020205020404" pitchFamily="49" charset="0"/>
                        </a:rPr>
                        <a:t>1</a:t>
                      </a:r>
                      <a:endParaRPr lang="en-US" sz="2400" b="1" i="0" u="none" strike="noStrike">
                        <a:solidFill>
                          <a:srgbClr val="000000"/>
                        </a:solidFill>
                        <a:effectLst/>
                        <a:latin typeface="Courier New" panose="02070309020205020404" pitchFamily="49" charset="0"/>
                        <a:cs typeface="Courier New" panose="02070309020205020404" pitchFamily="49" charset="0"/>
                      </a:endParaRPr>
                    </a:p>
                  </a:txBody>
                  <a:tcPr marL="4763" marR="4763" marT="4763" marB="0" anchor="ctr">
                    <a:solidFill>
                      <a:schemeClr val="accent2">
                        <a:lumMod val="40000"/>
                        <a:lumOff val="60000"/>
                      </a:schemeClr>
                    </a:solidFill>
                  </a:tcPr>
                </a:tc>
                <a:tc>
                  <a:txBody>
                    <a:bodyPr/>
                    <a:lstStyle/>
                    <a:p>
                      <a:pPr algn="ctr" fontAlgn="ctr"/>
                      <a:r>
                        <a:rPr lang="en-US" sz="2400" b="1" u="none" strike="noStrike">
                          <a:effectLst/>
                          <a:latin typeface="Courier New" panose="02070309020205020404" pitchFamily="49" charset="0"/>
                          <a:cs typeface="Courier New" panose="02070309020205020404" pitchFamily="49" charset="0"/>
                        </a:rPr>
                        <a:t>1</a:t>
                      </a:r>
                      <a:endParaRPr lang="en-US" sz="2400" b="1" i="0" u="none" strike="noStrike">
                        <a:solidFill>
                          <a:srgbClr val="000000"/>
                        </a:solidFill>
                        <a:effectLst/>
                        <a:latin typeface="Courier New" panose="02070309020205020404" pitchFamily="49" charset="0"/>
                        <a:cs typeface="Courier New" panose="02070309020205020404" pitchFamily="49" charset="0"/>
                      </a:endParaRPr>
                    </a:p>
                  </a:txBody>
                  <a:tcPr marL="4763" marR="4763" marT="4763" marB="0" anchor="ctr">
                    <a:solidFill>
                      <a:schemeClr val="accent2">
                        <a:lumMod val="40000"/>
                        <a:lumOff val="60000"/>
                      </a:schemeClr>
                    </a:solidFill>
                  </a:tcPr>
                </a:tc>
                <a:extLst>
                  <a:ext uri="{0D108BD9-81ED-4DB2-BD59-A6C34878D82A}">
                    <a16:rowId xmlns:a16="http://schemas.microsoft.com/office/drawing/2014/main" val="2654442740"/>
                  </a:ext>
                </a:extLst>
              </a:tr>
              <a:tr h="571464">
                <a:tc>
                  <a:txBody>
                    <a:bodyPr/>
                    <a:lstStyle/>
                    <a:p>
                      <a:pPr algn="ctr" fontAlgn="ctr"/>
                      <a:r>
                        <a:rPr lang="en-US" sz="2400" b="1" u="none" strike="noStrike">
                          <a:effectLst/>
                          <a:latin typeface="Courier New" panose="02070309020205020404" pitchFamily="49" charset="0"/>
                          <a:cs typeface="Courier New" panose="02070309020205020404" pitchFamily="49" charset="0"/>
                        </a:rPr>
                        <a:t>C</a:t>
                      </a:r>
                      <a:endParaRPr lang="en-US" sz="2400" b="1" i="0" u="none" strike="noStrike">
                        <a:solidFill>
                          <a:srgbClr val="000000"/>
                        </a:solidFill>
                        <a:effectLst/>
                        <a:latin typeface="Courier New" panose="02070309020205020404" pitchFamily="49" charset="0"/>
                        <a:cs typeface="Courier New" panose="02070309020205020404" pitchFamily="49" charset="0"/>
                      </a:endParaRPr>
                    </a:p>
                  </a:txBody>
                  <a:tcPr marL="4763" marR="4763" marT="4763" marB="0" anchor="ctr">
                    <a:solidFill>
                      <a:schemeClr val="accent2">
                        <a:lumMod val="40000"/>
                        <a:lumOff val="60000"/>
                      </a:schemeClr>
                    </a:solidFill>
                  </a:tcPr>
                </a:tc>
                <a:tc>
                  <a:txBody>
                    <a:bodyPr/>
                    <a:lstStyle/>
                    <a:p>
                      <a:pPr algn="ctr" fontAlgn="ctr"/>
                      <a:r>
                        <a:rPr lang="en-US" sz="2400" b="1" u="none" strike="noStrike">
                          <a:effectLst/>
                          <a:latin typeface="Courier New" panose="02070309020205020404" pitchFamily="49" charset="0"/>
                          <a:cs typeface="Courier New" panose="02070309020205020404" pitchFamily="49" charset="0"/>
                        </a:rPr>
                        <a:t>0</a:t>
                      </a:r>
                      <a:endParaRPr lang="en-US" sz="2400" b="1" i="0" u="none" strike="noStrike">
                        <a:solidFill>
                          <a:srgbClr val="000000"/>
                        </a:solidFill>
                        <a:effectLst/>
                        <a:latin typeface="Courier New" panose="02070309020205020404" pitchFamily="49" charset="0"/>
                        <a:cs typeface="Courier New" panose="02070309020205020404" pitchFamily="49" charset="0"/>
                      </a:endParaRPr>
                    </a:p>
                  </a:txBody>
                  <a:tcPr marL="4763" marR="4763" marT="4763" marB="0" anchor="ctr">
                    <a:solidFill>
                      <a:schemeClr val="accent2">
                        <a:lumMod val="40000"/>
                        <a:lumOff val="60000"/>
                      </a:schemeClr>
                    </a:solidFill>
                  </a:tcPr>
                </a:tc>
                <a:tc>
                  <a:txBody>
                    <a:bodyPr/>
                    <a:lstStyle/>
                    <a:p>
                      <a:pPr algn="ctr" fontAlgn="ctr"/>
                      <a:r>
                        <a:rPr lang="en-US" sz="2400" b="1" u="none" strike="noStrike">
                          <a:effectLst/>
                          <a:latin typeface="Courier New" panose="02070309020205020404" pitchFamily="49" charset="0"/>
                          <a:cs typeface="Courier New" panose="02070309020205020404" pitchFamily="49" charset="0"/>
                        </a:rPr>
                        <a:t>0</a:t>
                      </a:r>
                      <a:endParaRPr lang="en-US" sz="2400" b="1" i="0" u="none" strike="noStrike">
                        <a:solidFill>
                          <a:srgbClr val="000000"/>
                        </a:solidFill>
                        <a:effectLst/>
                        <a:latin typeface="Courier New" panose="02070309020205020404" pitchFamily="49" charset="0"/>
                        <a:cs typeface="Courier New" panose="02070309020205020404" pitchFamily="49" charset="0"/>
                      </a:endParaRPr>
                    </a:p>
                  </a:txBody>
                  <a:tcPr marL="4763" marR="4763" marT="4763" marB="0" anchor="ctr">
                    <a:solidFill>
                      <a:schemeClr val="accent2">
                        <a:lumMod val="40000"/>
                        <a:lumOff val="60000"/>
                      </a:schemeClr>
                    </a:solidFill>
                  </a:tcPr>
                </a:tc>
                <a:tc>
                  <a:txBody>
                    <a:bodyPr/>
                    <a:lstStyle/>
                    <a:p>
                      <a:pPr algn="ctr" fontAlgn="ctr"/>
                      <a:r>
                        <a:rPr lang="en-US" sz="2400" b="1" u="none" strike="noStrike">
                          <a:effectLst/>
                          <a:latin typeface="Courier New" panose="02070309020205020404" pitchFamily="49" charset="0"/>
                          <a:cs typeface="Courier New" panose="02070309020205020404" pitchFamily="49" charset="0"/>
                        </a:rPr>
                        <a:t>0</a:t>
                      </a:r>
                      <a:endParaRPr lang="en-US" sz="2400" b="1" i="0" u="none" strike="noStrike">
                        <a:solidFill>
                          <a:srgbClr val="000000"/>
                        </a:solidFill>
                        <a:effectLst/>
                        <a:latin typeface="Courier New" panose="02070309020205020404" pitchFamily="49" charset="0"/>
                        <a:cs typeface="Courier New" panose="02070309020205020404" pitchFamily="49" charset="0"/>
                      </a:endParaRPr>
                    </a:p>
                  </a:txBody>
                  <a:tcPr marL="4763" marR="4763" marT="4763" marB="0" anchor="ctr">
                    <a:solidFill>
                      <a:schemeClr val="accent2">
                        <a:lumMod val="40000"/>
                        <a:lumOff val="60000"/>
                      </a:schemeClr>
                    </a:solidFill>
                  </a:tcPr>
                </a:tc>
                <a:tc>
                  <a:txBody>
                    <a:bodyPr/>
                    <a:lstStyle/>
                    <a:p>
                      <a:pPr algn="ctr" fontAlgn="ctr"/>
                      <a:r>
                        <a:rPr lang="en-US" sz="2400" b="1" u="none" strike="noStrike">
                          <a:effectLst/>
                          <a:latin typeface="Courier New" panose="02070309020205020404" pitchFamily="49" charset="0"/>
                          <a:cs typeface="Courier New" panose="02070309020205020404" pitchFamily="49" charset="0"/>
                        </a:rPr>
                        <a:t>1</a:t>
                      </a:r>
                      <a:endParaRPr lang="en-US" sz="2400" b="1" i="0" u="none" strike="noStrike">
                        <a:solidFill>
                          <a:srgbClr val="000000"/>
                        </a:solidFill>
                        <a:effectLst/>
                        <a:latin typeface="Courier New" panose="02070309020205020404" pitchFamily="49" charset="0"/>
                        <a:cs typeface="Courier New" panose="02070309020205020404" pitchFamily="49" charset="0"/>
                      </a:endParaRPr>
                    </a:p>
                  </a:txBody>
                  <a:tcPr marL="4763" marR="4763" marT="4763" marB="0" anchor="ctr">
                    <a:solidFill>
                      <a:schemeClr val="accent2">
                        <a:lumMod val="40000"/>
                        <a:lumOff val="60000"/>
                      </a:schemeClr>
                    </a:solidFill>
                  </a:tcPr>
                </a:tc>
                <a:tc>
                  <a:txBody>
                    <a:bodyPr/>
                    <a:lstStyle/>
                    <a:p>
                      <a:pPr algn="ctr" fontAlgn="ctr"/>
                      <a:r>
                        <a:rPr lang="en-US" sz="2400" b="1" u="none" strike="noStrike">
                          <a:effectLst/>
                          <a:latin typeface="Courier New" panose="02070309020205020404" pitchFamily="49" charset="0"/>
                          <a:cs typeface="Courier New" panose="02070309020205020404" pitchFamily="49" charset="0"/>
                        </a:rPr>
                        <a:t>0</a:t>
                      </a:r>
                      <a:endParaRPr lang="en-US" sz="2400" b="1" i="0" u="none" strike="noStrike">
                        <a:solidFill>
                          <a:srgbClr val="000000"/>
                        </a:solidFill>
                        <a:effectLst/>
                        <a:latin typeface="Courier New" panose="02070309020205020404" pitchFamily="49" charset="0"/>
                        <a:cs typeface="Courier New" panose="02070309020205020404" pitchFamily="49" charset="0"/>
                      </a:endParaRPr>
                    </a:p>
                  </a:txBody>
                  <a:tcPr marL="4763" marR="4763" marT="4763" marB="0" anchor="ctr">
                    <a:solidFill>
                      <a:schemeClr val="accent2">
                        <a:lumMod val="40000"/>
                        <a:lumOff val="60000"/>
                      </a:schemeClr>
                    </a:solidFill>
                  </a:tcPr>
                </a:tc>
                <a:extLst>
                  <a:ext uri="{0D108BD9-81ED-4DB2-BD59-A6C34878D82A}">
                    <a16:rowId xmlns:a16="http://schemas.microsoft.com/office/drawing/2014/main" val="1681682947"/>
                  </a:ext>
                </a:extLst>
              </a:tr>
              <a:tr h="571464">
                <a:tc>
                  <a:txBody>
                    <a:bodyPr/>
                    <a:lstStyle/>
                    <a:p>
                      <a:pPr algn="ctr" fontAlgn="ctr"/>
                      <a:r>
                        <a:rPr lang="en-US" sz="2400" b="1" u="none" strike="noStrike">
                          <a:effectLst/>
                          <a:latin typeface="Courier New" panose="02070309020205020404" pitchFamily="49" charset="0"/>
                          <a:cs typeface="Courier New" panose="02070309020205020404" pitchFamily="49" charset="0"/>
                        </a:rPr>
                        <a:t>D</a:t>
                      </a:r>
                      <a:endParaRPr lang="en-US" sz="2400" b="1" i="0" u="none" strike="noStrike">
                        <a:solidFill>
                          <a:srgbClr val="000000"/>
                        </a:solidFill>
                        <a:effectLst/>
                        <a:latin typeface="Courier New" panose="02070309020205020404" pitchFamily="49" charset="0"/>
                        <a:cs typeface="Courier New" panose="02070309020205020404" pitchFamily="49" charset="0"/>
                      </a:endParaRPr>
                    </a:p>
                  </a:txBody>
                  <a:tcPr marL="4763" marR="4763" marT="4763" marB="0" anchor="ctr">
                    <a:solidFill>
                      <a:schemeClr val="accent2">
                        <a:lumMod val="40000"/>
                        <a:lumOff val="60000"/>
                      </a:schemeClr>
                    </a:solidFill>
                  </a:tcPr>
                </a:tc>
                <a:tc>
                  <a:txBody>
                    <a:bodyPr/>
                    <a:lstStyle/>
                    <a:p>
                      <a:pPr algn="ctr" fontAlgn="ctr"/>
                      <a:r>
                        <a:rPr lang="en-US" sz="2400" b="1" u="none" strike="noStrike">
                          <a:effectLst/>
                          <a:latin typeface="Courier New" panose="02070309020205020404" pitchFamily="49" charset="0"/>
                          <a:cs typeface="Courier New" panose="02070309020205020404" pitchFamily="49" charset="0"/>
                        </a:rPr>
                        <a:t>1</a:t>
                      </a:r>
                      <a:endParaRPr lang="en-US" sz="2400" b="1" i="0" u="none" strike="noStrike">
                        <a:solidFill>
                          <a:srgbClr val="000000"/>
                        </a:solidFill>
                        <a:effectLst/>
                        <a:latin typeface="Courier New" panose="02070309020205020404" pitchFamily="49" charset="0"/>
                        <a:cs typeface="Courier New" panose="02070309020205020404" pitchFamily="49" charset="0"/>
                      </a:endParaRPr>
                    </a:p>
                  </a:txBody>
                  <a:tcPr marL="4763" marR="4763" marT="4763" marB="0" anchor="ctr">
                    <a:solidFill>
                      <a:schemeClr val="accent2">
                        <a:lumMod val="40000"/>
                        <a:lumOff val="60000"/>
                      </a:schemeClr>
                    </a:solidFill>
                  </a:tcPr>
                </a:tc>
                <a:tc>
                  <a:txBody>
                    <a:bodyPr/>
                    <a:lstStyle/>
                    <a:p>
                      <a:pPr algn="ctr" fontAlgn="ctr"/>
                      <a:r>
                        <a:rPr lang="en-US" sz="2400" b="1" u="none" strike="noStrike">
                          <a:effectLst/>
                          <a:latin typeface="Courier New" panose="02070309020205020404" pitchFamily="49" charset="0"/>
                          <a:cs typeface="Courier New" panose="02070309020205020404" pitchFamily="49" charset="0"/>
                        </a:rPr>
                        <a:t>1</a:t>
                      </a:r>
                      <a:endParaRPr lang="en-US" sz="2400" b="1" i="0" u="none" strike="noStrike">
                        <a:solidFill>
                          <a:srgbClr val="000000"/>
                        </a:solidFill>
                        <a:effectLst/>
                        <a:latin typeface="Courier New" panose="02070309020205020404" pitchFamily="49" charset="0"/>
                        <a:cs typeface="Courier New" panose="02070309020205020404" pitchFamily="49" charset="0"/>
                      </a:endParaRPr>
                    </a:p>
                  </a:txBody>
                  <a:tcPr marL="4763" marR="4763" marT="4763" marB="0" anchor="ctr">
                    <a:solidFill>
                      <a:schemeClr val="accent2">
                        <a:lumMod val="40000"/>
                        <a:lumOff val="60000"/>
                      </a:schemeClr>
                    </a:solidFill>
                  </a:tcPr>
                </a:tc>
                <a:tc>
                  <a:txBody>
                    <a:bodyPr/>
                    <a:lstStyle/>
                    <a:p>
                      <a:pPr algn="ctr" fontAlgn="ctr"/>
                      <a:r>
                        <a:rPr lang="en-US" sz="2400" b="1" u="none" strike="noStrike">
                          <a:effectLst/>
                          <a:latin typeface="Courier New" panose="02070309020205020404" pitchFamily="49" charset="0"/>
                          <a:cs typeface="Courier New" panose="02070309020205020404" pitchFamily="49" charset="0"/>
                        </a:rPr>
                        <a:t>1</a:t>
                      </a:r>
                      <a:endParaRPr lang="en-US" sz="2400" b="1" i="0" u="none" strike="noStrike">
                        <a:solidFill>
                          <a:srgbClr val="000000"/>
                        </a:solidFill>
                        <a:effectLst/>
                        <a:latin typeface="Courier New" panose="02070309020205020404" pitchFamily="49" charset="0"/>
                        <a:cs typeface="Courier New" panose="02070309020205020404" pitchFamily="49" charset="0"/>
                      </a:endParaRPr>
                    </a:p>
                  </a:txBody>
                  <a:tcPr marL="4763" marR="4763" marT="4763" marB="0" anchor="ctr">
                    <a:solidFill>
                      <a:schemeClr val="accent2">
                        <a:lumMod val="40000"/>
                        <a:lumOff val="60000"/>
                      </a:schemeClr>
                    </a:solidFill>
                  </a:tcPr>
                </a:tc>
                <a:tc>
                  <a:txBody>
                    <a:bodyPr/>
                    <a:lstStyle/>
                    <a:p>
                      <a:pPr algn="ctr" fontAlgn="ctr"/>
                      <a:r>
                        <a:rPr lang="en-US" sz="2400" b="1" u="none" strike="noStrike">
                          <a:effectLst/>
                          <a:latin typeface="Courier New" panose="02070309020205020404" pitchFamily="49" charset="0"/>
                          <a:cs typeface="Courier New" panose="02070309020205020404" pitchFamily="49" charset="0"/>
                        </a:rPr>
                        <a:t>0</a:t>
                      </a:r>
                      <a:endParaRPr lang="en-US" sz="2400" b="1" i="0" u="none" strike="noStrike">
                        <a:solidFill>
                          <a:srgbClr val="000000"/>
                        </a:solidFill>
                        <a:effectLst/>
                        <a:latin typeface="Courier New" panose="02070309020205020404" pitchFamily="49" charset="0"/>
                        <a:cs typeface="Courier New" panose="02070309020205020404" pitchFamily="49" charset="0"/>
                      </a:endParaRPr>
                    </a:p>
                  </a:txBody>
                  <a:tcPr marL="4763" marR="4763" marT="4763" marB="0" anchor="ctr">
                    <a:solidFill>
                      <a:schemeClr val="accent2">
                        <a:lumMod val="40000"/>
                        <a:lumOff val="60000"/>
                      </a:schemeClr>
                    </a:solidFill>
                  </a:tcPr>
                </a:tc>
                <a:tc>
                  <a:txBody>
                    <a:bodyPr/>
                    <a:lstStyle/>
                    <a:p>
                      <a:pPr algn="ctr" fontAlgn="ctr"/>
                      <a:r>
                        <a:rPr lang="en-US" sz="2400" b="1" u="none" strike="noStrike">
                          <a:effectLst/>
                          <a:latin typeface="Courier New" panose="02070309020205020404" pitchFamily="49" charset="0"/>
                          <a:cs typeface="Courier New" panose="02070309020205020404" pitchFamily="49" charset="0"/>
                        </a:rPr>
                        <a:t>1</a:t>
                      </a:r>
                      <a:endParaRPr lang="en-US" sz="2400" b="1" i="0" u="none" strike="noStrike">
                        <a:solidFill>
                          <a:srgbClr val="000000"/>
                        </a:solidFill>
                        <a:effectLst/>
                        <a:latin typeface="Courier New" panose="02070309020205020404" pitchFamily="49" charset="0"/>
                        <a:cs typeface="Courier New" panose="02070309020205020404" pitchFamily="49" charset="0"/>
                      </a:endParaRPr>
                    </a:p>
                  </a:txBody>
                  <a:tcPr marL="4763" marR="4763" marT="4763" marB="0" anchor="ctr">
                    <a:solidFill>
                      <a:schemeClr val="accent2">
                        <a:lumMod val="40000"/>
                        <a:lumOff val="60000"/>
                      </a:schemeClr>
                    </a:solidFill>
                  </a:tcPr>
                </a:tc>
                <a:extLst>
                  <a:ext uri="{0D108BD9-81ED-4DB2-BD59-A6C34878D82A}">
                    <a16:rowId xmlns:a16="http://schemas.microsoft.com/office/drawing/2014/main" val="1274049523"/>
                  </a:ext>
                </a:extLst>
              </a:tr>
              <a:tr h="571464">
                <a:tc>
                  <a:txBody>
                    <a:bodyPr/>
                    <a:lstStyle/>
                    <a:p>
                      <a:pPr algn="ctr" fontAlgn="ctr"/>
                      <a:r>
                        <a:rPr lang="en-US" sz="2400" b="1" u="none" strike="noStrike">
                          <a:effectLst/>
                          <a:latin typeface="Courier New" panose="02070309020205020404" pitchFamily="49" charset="0"/>
                          <a:cs typeface="Courier New" panose="02070309020205020404" pitchFamily="49" charset="0"/>
                        </a:rPr>
                        <a:t>E</a:t>
                      </a:r>
                      <a:endParaRPr lang="en-US" sz="2400" b="1" i="0" u="none" strike="noStrike">
                        <a:solidFill>
                          <a:srgbClr val="000000"/>
                        </a:solidFill>
                        <a:effectLst/>
                        <a:latin typeface="Courier New" panose="02070309020205020404" pitchFamily="49" charset="0"/>
                        <a:cs typeface="Courier New" panose="02070309020205020404" pitchFamily="49" charset="0"/>
                      </a:endParaRPr>
                    </a:p>
                  </a:txBody>
                  <a:tcPr marL="4763" marR="4763" marT="4763" marB="0" anchor="ctr">
                    <a:solidFill>
                      <a:schemeClr val="accent2">
                        <a:lumMod val="40000"/>
                        <a:lumOff val="60000"/>
                      </a:schemeClr>
                    </a:solidFill>
                  </a:tcPr>
                </a:tc>
                <a:tc>
                  <a:txBody>
                    <a:bodyPr/>
                    <a:lstStyle/>
                    <a:p>
                      <a:pPr algn="ctr" fontAlgn="ctr"/>
                      <a:r>
                        <a:rPr lang="en-US" sz="2400" b="1" u="none" strike="noStrike">
                          <a:effectLst/>
                          <a:latin typeface="Courier New" panose="02070309020205020404" pitchFamily="49" charset="0"/>
                          <a:cs typeface="Courier New" panose="02070309020205020404" pitchFamily="49" charset="0"/>
                        </a:rPr>
                        <a:t>0</a:t>
                      </a:r>
                      <a:endParaRPr lang="en-US" sz="2400" b="1" i="0" u="none" strike="noStrike">
                        <a:solidFill>
                          <a:srgbClr val="000000"/>
                        </a:solidFill>
                        <a:effectLst/>
                        <a:latin typeface="Courier New" panose="02070309020205020404" pitchFamily="49" charset="0"/>
                        <a:cs typeface="Courier New" panose="02070309020205020404" pitchFamily="49" charset="0"/>
                      </a:endParaRPr>
                    </a:p>
                  </a:txBody>
                  <a:tcPr marL="4763" marR="4763" marT="4763" marB="0" anchor="ctr">
                    <a:solidFill>
                      <a:schemeClr val="accent2">
                        <a:lumMod val="40000"/>
                        <a:lumOff val="60000"/>
                      </a:schemeClr>
                    </a:solidFill>
                  </a:tcPr>
                </a:tc>
                <a:tc>
                  <a:txBody>
                    <a:bodyPr/>
                    <a:lstStyle/>
                    <a:p>
                      <a:pPr algn="ctr" fontAlgn="ctr"/>
                      <a:r>
                        <a:rPr lang="en-US" sz="2400" b="1" u="none" strike="noStrike">
                          <a:effectLst/>
                          <a:latin typeface="Courier New" panose="02070309020205020404" pitchFamily="49" charset="0"/>
                          <a:cs typeface="Courier New" panose="02070309020205020404" pitchFamily="49" charset="0"/>
                        </a:rPr>
                        <a:t>1</a:t>
                      </a:r>
                      <a:endParaRPr lang="en-US" sz="2400" b="1" i="0" u="none" strike="noStrike">
                        <a:solidFill>
                          <a:srgbClr val="000000"/>
                        </a:solidFill>
                        <a:effectLst/>
                        <a:latin typeface="Courier New" panose="02070309020205020404" pitchFamily="49" charset="0"/>
                        <a:cs typeface="Courier New" panose="02070309020205020404" pitchFamily="49" charset="0"/>
                      </a:endParaRPr>
                    </a:p>
                  </a:txBody>
                  <a:tcPr marL="4763" marR="4763" marT="4763" marB="0" anchor="ctr">
                    <a:solidFill>
                      <a:schemeClr val="accent2">
                        <a:lumMod val="40000"/>
                        <a:lumOff val="60000"/>
                      </a:schemeClr>
                    </a:solidFill>
                  </a:tcPr>
                </a:tc>
                <a:tc>
                  <a:txBody>
                    <a:bodyPr/>
                    <a:lstStyle/>
                    <a:p>
                      <a:pPr algn="ctr" fontAlgn="ctr"/>
                      <a:r>
                        <a:rPr lang="en-US" sz="2400" b="1" u="none" strike="noStrike">
                          <a:effectLst/>
                          <a:latin typeface="Courier New" panose="02070309020205020404" pitchFamily="49" charset="0"/>
                          <a:cs typeface="Courier New" panose="02070309020205020404" pitchFamily="49" charset="0"/>
                        </a:rPr>
                        <a:t>0</a:t>
                      </a:r>
                      <a:endParaRPr lang="en-US" sz="2400" b="1" i="0" u="none" strike="noStrike">
                        <a:solidFill>
                          <a:srgbClr val="000000"/>
                        </a:solidFill>
                        <a:effectLst/>
                        <a:latin typeface="Courier New" panose="02070309020205020404" pitchFamily="49" charset="0"/>
                        <a:cs typeface="Courier New" panose="02070309020205020404" pitchFamily="49" charset="0"/>
                      </a:endParaRPr>
                    </a:p>
                  </a:txBody>
                  <a:tcPr marL="4763" marR="4763" marT="4763" marB="0" anchor="ctr">
                    <a:solidFill>
                      <a:schemeClr val="accent2">
                        <a:lumMod val="40000"/>
                        <a:lumOff val="60000"/>
                      </a:schemeClr>
                    </a:solidFill>
                  </a:tcPr>
                </a:tc>
                <a:tc>
                  <a:txBody>
                    <a:bodyPr/>
                    <a:lstStyle/>
                    <a:p>
                      <a:pPr algn="ctr" fontAlgn="ctr"/>
                      <a:r>
                        <a:rPr lang="en-US" sz="2400" b="1" u="none" strike="noStrike">
                          <a:effectLst/>
                          <a:latin typeface="Courier New" panose="02070309020205020404" pitchFamily="49" charset="0"/>
                          <a:cs typeface="Courier New" panose="02070309020205020404" pitchFamily="49" charset="0"/>
                        </a:rPr>
                        <a:t>1</a:t>
                      </a:r>
                      <a:endParaRPr lang="en-US" sz="2400" b="1" i="0" u="none" strike="noStrike">
                        <a:solidFill>
                          <a:srgbClr val="000000"/>
                        </a:solidFill>
                        <a:effectLst/>
                        <a:latin typeface="Courier New" panose="02070309020205020404" pitchFamily="49" charset="0"/>
                        <a:cs typeface="Courier New" panose="02070309020205020404" pitchFamily="49" charset="0"/>
                      </a:endParaRPr>
                    </a:p>
                  </a:txBody>
                  <a:tcPr marL="4763" marR="4763" marT="4763" marB="0" anchor="ctr">
                    <a:solidFill>
                      <a:schemeClr val="accent2">
                        <a:lumMod val="40000"/>
                        <a:lumOff val="60000"/>
                      </a:schemeClr>
                    </a:solidFill>
                  </a:tcPr>
                </a:tc>
                <a:tc>
                  <a:txBody>
                    <a:bodyPr/>
                    <a:lstStyle/>
                    <a:p>
                      <a:pPr algn="ctr" fontAlgn="ctr"/>
                      <a:r>
                        <a:rPr lang="en-US" sz="2400" b="1" u="none" strike="noStrike" dirty="0">
                          <a:effectLst/>
                          <a:latin typeface="Courier New" panose="02070309020205020404" pitchFamily="49" charset="0"/>
                          <a:cs typeface="Courier New" panose="02070309020205020404" pitchFamily="49" charset="0"/>
                        </a:rPr>
                        <a:t>0</a:t>
                      </a:r>
                      <a:endParaRPr lang="en-US" sz="2400" b="1" i="0" u="none" strike="noStrike" dirty="0">
                        <a:solidFill>
                          <a:srgbClr val="000000"/>
                        </a:solidFill>
                        <a:effectLst/>
                        <a:latin typeface="Courier New" panose="02070309020205020404" pitchFamily="49" charset="0"/>
                        <a:cs typeface="Courier New" panose="02070309020205020404" pitchFamily="49" charset="0"/>
                      </a:endParaRPr>
                    </a:p>
                  </a:txBody>
                  <a:tcPr marL="4763" marR="4763" marT="4763" marB="0" anchor="ctr">
                    <a:solidFill>
                      <a:schemeClr val="accent2">
                        <a:lumMod val="40000"/>
                        <a:lumOff val="60000"/>
                      </a:schemeClr>
                    </a:solidFill>
                  </a:tcPr>
                </a:tc>
                <a:extLst>
                  <a:ext uri="{0D108BD9-81ED-4DB2-BD59-A6C34878D82A}">
                    <a16:rowId xmlns:a16="http://schemas.microsoft.com/office/drawing/2014/main" val="3101829602"/>
                  </a:ext>
                </a:extLst>
              </a:tr>
            </a:tbl>
          </a:graphicData>
        </a:graphic>
      </p:graphicFrame>
    </p:spTree>
    <p:extLst>
      <p:ext uri="{BB962C8B-B14F-4D97-AF65-F5344CB8AC3E}">
        <p14:creationId xmlns:p14="http://schemas.microsoft.com/office/powerpoint/2010/main" val="31502196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representation</a:t>
            </a:r>
            <a:br>
              <a:rPr lang="en-US" dirty="0"/>
            </a:br>
            <a:r>
              <a:rPr lang="en-US" dirty="0"/>
              <a:t>trade-offs</a:t>
            </a:r>
          </a:p>
        </p:txBody>
      </p:sp>
      <p:sp>
        <p:nvSpPr>
          <p:cNvPr id="3" name="Content Placeholder 2"/>
          <p:cNvSpPr>
            <a:spLocks noGrp="1"/>
          </p:cNvSpPr>
          <p:nvPr>
            <p:ph idx="1"/>
          </p:nvPr>
        </p:nvSpPr>
        <p:spPr>
          <a:xfrm>
            <a:off x="1251678" y="1874517"/>
            <a:ext cx="10178322" cy="4760745"/>
          </a:xfrm>
        </p:spPr>
        <p:txBody>
          <a:bodyPr>
            <a:noAutofit/>
          </a:bodyPr>
          <a:lstStyle/>
          <a:p>
            <a:pPr marL="0" indent="0">
              <a:buNone/>
            </a:pPr>
            <a:r>
              <a:rPr lang="en-US" sz="2400" b="1" dirty="0">
                <a:solidFill>
                  <a:srgbClr val="0070C0"/>
                </a:solidFill>
              </a:rPr>
              <a:t>ADJACENCY LIST</a:t>
            </a:r>
          </a:p>
          <a:p>
            <a:r>
              <a:rPr lang="en-US" sz="2400" dirty="0"/>
              <a:t>Space usage (size) is V + E (not bad for sparse graphs)</a:t>
            </a:r>
          </a:p>
          <a:p>
            <a:r>
              <a:rPr lang="en-US" sz="2400" dirty="0"/>
              <a:t>Testing whether two vertices are adjacent takes O(V)</a:t>
            </a:r>
          </a:p>
          <a:p>
            <a:endParaRPr lang="en-US" sz="2400" dirty="0"/>
          </a:p>
          <a:p>
            <a:pPr marL="0" indent="0">
              <a:buNone/>
            </a:pPr>
            <a:r>
              <a:rPr lang="en-US" sz="2400" b="1" dirty="0">
                <a:solidFill>
                  <a:srgbClr val="0070C0"/>
                </a:solidFill>
              </a:rPr>
              <a:t>ADJACENCY MATRIX</a:t>
            </a:r>
          </a:p>
          <a:p>
            <a:r>
              <a:rPr lang="en-US" sz="2400" dirty="0"/>
              <a:t>Space usage is V</a:t>
            </a:r>
            <a:r>
              <a:rPr lang="en-US" sz="2400" baseline="30000" dirty="0"/>
              <a:t>2</a:t>
            </a:r>
            <a:r>
              <a:rPr lang="en-US" sz="2400" dirty="0"/>
              <a:t> (not great)</a:t>
            </a:r>
          </a:p>
          <a:p>
            <a:r>
              <a:rPr lang="en-US" sz="2400" dirty="0"/>
              <a:t>Faster at testing whether two vertices are adjacent to each other – constant time O(</a:t>
            </a:r>
            <a:r>
              <a:rPr lang="en-US" sz="2400" dirty="0">
                <a:latin typeface="Times New Roman" panose="02020603050405020304" pitchFamily="18" charset="0"/>
                <a:cs typeface="Times New Roman" panose="02020603050405020304" pitchFamily="18" charset="0"/>
              </a:rPr>
              <a:t>1</a:t>
            </a:r>
            <a:r>
              <a:rPr lang="en-US" sz="2400" dirty="0"/>
              <a:t>)</a:t>
            </a:r>
          </a:p>
        </p:txBody>
      </p:sp>
    </p:spTree>
    <p:extLst>
      <p:ext uri="{BB962C8B-B14F-4D97-AF65-F5344CB8AC3E}">
        <p14:creationId xmlns:p14="http://schemas.microsoft.com/office/powerpoint/2010/main" val="3021315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84156-AF0C-4489-8C87-0301AB335C1E}"/>
              </a:ext>
            </a:extLst>
          </p:cNvPr>
          <p:cNvSpPr>
            <a:spLocks noGrp="1"/>
          </p:cNvSpPr>
          <p:nvPr>
            <p:ph type="title"/>
          </p:nvPr>
        </p:nvSpPr>
        <p:spPr>
          <a:xfrm>
            <a:off x="1251678" y="382385"/>
            <a:ext cx="10178322" cy="819283"/>
          </a:xfrm>
          <a:solidFill>
            <a:srgbClr val="FFFF00"/>
          </a:solidFill>
        </p:spPr>
        <p:txBody>
          <a:bodyPr/>
          <a:lstStyle/>
          <a:p>
            <a:r>
              <a:rPr lang="en-US" dirty="0"/>
              <a:t>In-Class Practice 1</a:t>
            </a:r>
          </a:p>
        </p:txBody>
      </p:sp>
      <p:sp>
        <p:nvSpPr>
          <p:cNvPr id="3" name="Content Placeholder 2">
            <a:extLst>
              <a:ext uri="{FF2B5EF4-FFF2-40B4-BE49-F238E27FC236}">
                <a16:creationId xmlns:a16="http://schemas.microsoft.com/office/drawing/2014/main" id="{079704F1-1191-4CC8-97FC-FAE50D40D719}"/>
              </a:ext>
            </a:extLst>
          </p:cNvPr>
          <p:cNvSpPr>
            <a:spLocks noGrp="1"/>
          </p:cNvSpPr>
          <p:nvPr>
            <p:ph idx="1"/>
          </p:nvPr>
        </p:nvSpPr>
        <p:spPr>
          <a:xfrm>
            <a:off x="1316414" y="1201668"/>
            <a:ext cx="10178322" cy="3593591"/>
          </a:xfrm>
        </p:spPr>
        <p:txBody>
          <a:bodyPr>
            <a:normAutofit/>
          </a:bodyPr>
          <a:lstStyle/>
          <a:p>
            <a:pPr marL="0" indent="0">
              <a:buNone/>
            </a:pPr>
            <a:r>
              <a:rPr lang="en-US" sz="2800" b="1" dirty="0"/>
              <a:t>Draw the </a:t>
            </a:r>
            <a:r>
              <a:rPr lang="en-US" sz="2800" b="1" dirty="0">
                <a:solidFill>
                  <a:srgbClr val="FF0000"/>
                </a:solidFill>
              </a:rPr>
              <a:t>Adjacency List </a:t>
            </a:r>
            <a:r>
              <a:rPr lang="en-US" sz="2800" b="1" dirty="0"/>
              <a:t>and </a:t>
            </a:r>
            <a:r>
              <a:rPr lang="en-US" sz="2800" b="1" dirty="0">
                <a:solidFill>
                  <a:srgbClr val="FF0000"/>
                </a:solidFill>
              </a:rPr>
              <a:t>Adjacency Matrix </a:t>
            </a:r>
            <a:r>
              <a:rPr lang="en-US" sz="2800" b="1" dirty="0"/>
              <a:t>of the following undirected graph:</a:t>
            </a:r>
          </a:p>
        </p:txBody>
      </p:sp>
      <p:pic>
        <p:nvPicPr>
          <p:cNvPr id="1025" name="Picture 1" descr="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
            <a:extLst>
              <a:ext uri="{FF2B5EF4-FFF2-40B4-BE49-F238E27FC236}">
                <a16:creationId xmlns:a16="http://schemas.microsoft.com/office/drawing/2014/main" id="{521D133F-7696-444D-9196-D453E7DFB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51" y="2209800"/>
            <a:ext cx="10467975"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795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84156-AF0C-4489-8C87-0301AB335C1E}"/>
              </a:ext>
            </a:extLst>
          </p:cNvPr>
          <p:cNvSpPr>
            <a:spLocks noGrp="1"/>
          </p:cNvSpPr>
          <p:nvPr>
            <p:ph type="title"/>
          </p:nvPr>
        </p:nvSpPr>
        <p:spPr>
          <a:xfrm>
            <a:off x="1251678" y="382385"/>
            <a:ext cx="10178322" cy="819283"/>
          </a:xfrm>
          <a:solidFill>
            <a:srgbClr val="FFFF00"/>
          </a:solidFill>
        </p:spPr>
        <p:txBody>
          <a:bodyPr/>
          <a:lstStyle/>
          <a:p>
            <a:r>
              <a:rPr lang="en-US" dirty="0"/>
              <a:t>In-Class Practice 2</a:t>
            </a:r>
          </a:p>
        </p:txBody>
      </p:sp>
      <p:sp>
        <p:nvSpPr>
          <p:cNvPr id="3" name="Content Placeholder 2">
            <a:extLst>
              <a:ext uri="{FF2B5EF4-FFF2-40B4-BE49-F238E27FC236}">
                <a16:creationId xmlns:a16="http://schemas.microsoft.com/office/drawing/2014/main" id="{079704F1-1191-4CC8-97FC-FAE50D40D719}"/>
              </a:ext>
            </a:extLst>
          </p:cNvPr>
          <p:cNvSpPr>
            <a:spLocks noGrp="1"/>
          </p:cNvSpPr>
          <p:nvPr>
            <p:ph idx="1"/>
          </p:nvPr>
        </p:nvSpPr>
        <p:spPr>
          <a:xfrm>
            <a:off x="1316414" y="1201668"/>
            <a:ext cx="10178322" cy="3593591"/>
          </a:xfrm>
        </p:spPr>
        <p:txBody>
          <a:bodyPr>
            <a:normAutofit/>
          </a:bodyPr>
          <a:lstStyle/>
          <a:p>
            <a:pPr marL="0" indent="0">
              <a:buNone/>
            </a:pPr>
            <a:r>
              <a:rPr lang="en-US" sz="2800" b="1" dirty="0"/>
              <a:t>Draw the </a:t>
            </a:r>
            <a:r>
              <a:rPr lang="en-US" sz="2800" b="1" dirty="0">
                <a:solidFill>
                  <a:srgbClr val="FF0000"/>
                </a:solidFill>
              </a:rPr>
              <a:t>Adjacency List </a:t>
            </a:r>
            <a:r>
              <a:rPr lang="en-US" sz="2800" b="1" dirty="0"/>
              <a:t>and </a:t>
            </a:r>
            <a:r>
              <a:rPr lang="en-US" sz="2800" b="1" dirty="0">
                <a:solidFill>
                  <a:srgbClr val="FF0000"/>
                </a:solidFill>
              </a:rPr>
              <a:t>Adjacency Matrix </a:t>
            </a:r>
            <a:r>
              <a:rPr lang="en-US" sz="2800" b="1" dirty="0"/>
              <a:t>of the following directed graph:</a:t>
            </a:r>
          </a:p>
        </p:txBody>
      </p:sp>
      <p:pic>
        <p:nvPicPr>
          <p:cNvPr id="2049" name="Picture 1" descr="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
            <a:extLst>
              <a:ext uri="{FF2B5EF4-FFF2-40B4-BE49-F238E27FC236}">
                <a16:creationId xmlns:a16="http://schemas.microsoft.com/office/drawing/2014/main" id="{08D53F54-3122-4AF1-B28F-E906E78A5E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51" y="2209800"/>
            <a:ext cx="10467975"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9166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84156-AF0C-4489-8C87-0301AB335C1E}"/>
              </a:ext>
            </a:extLst>
          </p:cNvPr>
          <p:cNvSpPr>
            <a:spLocks noGrp="1"/>
          </p:cNvSpPr>
          <p:nvPr>
            <p:ph type="title"/>
          </p:nvPr>
        </p:nvSpPr>
        <p:spPr>
          <a:xfrm>
            <a:off x="1251678" y="382385"/>
            <a:ext cx="10178322" cy="819283"/>
          </a:xfrm>
          <a:solidFill>
            <a:srgbClr val="FFFF00"/>
          </a:solidFill>
        </p:spPr>
        <p:txBody>
          <a:bodyPr/>
          <a:lstStyle/>
          <a:p>
            <a:r>
              <a:rPr lang="en-US" dirty="0"/>
              <a:t>In-Class Practice 3</a:t>
            </a:r>
          </a:p>
        </p:txBody>
      </p:sp>
      <p:sp>
        <p:nvSpPr>
          <p:cNvPr id="3" name="Content Placeholder 2">
            <a:extLst>
              <a:ext uri="{FF2B5EF4-FFF2-40B4-BE49-F238E27FC236}">
                <a16:creationId xmlns:a16="http://schemas.microsoft.com/office/drawing/2014/main" id="{079704F1-1191-4CC8-97FC-FAE50D40D719}"/>
              </a:ext>
            </a:extLst>
          </p:cNvPr>
          <p:cNvSpPr>
            <a:spLocks noGrp="1"/>
          </p:cNvSpPr>
          <p:nvPr>
            <p:ph idx="1"/>
          </p:nvPr>
        </p:nvSpPr>
        <p:spPr>
          <a:xfrm>
            <a:off x="1316414" y="1201668"/>
            <a:ext cx="10178322" cy="3593591"/>
          </a:xfrm>
        </p:spPr>
        <p:txBody>
          <a:bodyPr>
            <a:normAutofit/>
          </a:bodyPr>
          <a:lstStyle/>
          <a:p>
            <a:pPr marL="0" indent="0">
              <a:buNone/>
            </a:pPr>
            <a:r>
              <a:rPr lang="en-US" sz="2800" b="1" dirty="0"/>
              <a:t>Draw the </a:t>
            </a:r>
            <a:r>
              <a:rPr lang="en-US" sz="2800" b="1" dirty="0">
                <a:solidFill>
                  <a:srgbClr val="FF0000"/>
                </a:solidFill>
              </a:rPr>
              <a:t>Adjacency Matrix </a:t>
            </a:r>
            <a:r>
              <a:rPr lang="en-US" sz="2800" b="1" dirty="0"/>
              <a:t>of the following directed, weighted graph:</a:t>
            </a:r>
          </a:p>
        </p:txBody>
      </p:sp>
      <p:pic>
        <p:nvPicPr>
          <p:cNvPr id="4097" name="Picture 1" descr="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
            <a:extLst>
              <a:ext uri="{FF2B5EF4-FFF2-40B4-BE49-F238E27FC236}">
                <a16:creationId xmlns:a16="http://schemas.microsoft.com/office/drawing/2014/main" id="{1B7357C4-394A-449D-8825-1810345EF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1678" y="2347001"/>
            <a:ext cx="10054999" cy="4388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6306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88306-106A-4455-8A03-24BFA9055779}"/>
              </a:ext>
            </a:extLst>
          </p:cNvPr>
          <p:cNvSpPr>
            <a:spLocks noGrp="1"/>
          </p:cNvSpPr>
          <p:nvPr>
            <p:ph type="title"/>
          </p:nvPr>
        </p:nvSpPr>
        <p:spPr>
          <a:xfrm>
            <a:off x="1224246" y="109242"/>
            <a:ext cx="10178322" cy="870343"/>
          </a:xfrm>
          <a:solidFill>
            <a:schemeClr val="accent2">
              <a:lumMod val="20000"/>
              <a:lumOff val="80000"/>
            </a:schemeClr>
          </a:solidFill>
        </p:spPr>
        <p:txBody>
          <a:bodyPr/>
          <a:lstStyle/>
          <a:p>
            <a:r>
              <a:rPr lang="en-US" dirty="0"/>
              <a:t>Adjacency list implementation</a:t>
            </a:r>
          </a:p>
        </p:txBody>
      </p:sp>
      <p:sp>
        <p:nvSpPr>
          <p:cNvPr id="3" name="Content Placeholder 2">
            <a:extLst>
              <a:ext uri="{FF2B5EF4-FFF2-40B4-BE49-F238E27FC236}">
                <a16:creationId xmlns:a16="http://schemas.microsoft.com/office/drawing/2014/main" id="{9D796D6C-0510-475B-B6AC-A9F24EEB14A7}"/>
              </a:ext>
            </a:extLst>
          </p:cNvPr>
          <p:cNvSpPr>
            <a:spLocks noGrp="1"/>
          </p:cNvSpPr>
          <p:nvPr>
            <p:ph idx="1"/>
          </p:nvPr>
        </p:nvSpPr>
        <p:spPr>
          <a:xfrm>
            <a:off x="1014984" y="1173345"/>
            <a:ext cx="10881360" cy="5575413"/>
          </a:xfrm>
        </p:spPr>
        <p:txBody>
          <a:bodyPr/>
          <a:lstStyle/>
          <a:p>
            <a:pPr marL="0" indent="0">
              <a:buNone/>
            </a:pPr>
            <a:r>
              <a:rPr lang="en-US" sz="2800" dirty="0"/>
              <a:t>To implement an adjacency list in C++, you should create a </a:t>
            </a:r>
            <a:r>
              <a:rPr lang="en-US" sz="2800" b="1" dirty="0" err="1">
                <a:solidFill>
                  <a:srgbClr val="FF0000"/>
                </a:solidFill>
              </a:rPr>
              <a:t>GraphList</a:t>
            </a:r>
            <a:r>
              <a:rPr lang="en-US" sz="2800" b="1" dirty="0">
                <a:solidFill>
                  <a:srgbClr val="FF0000"/>
                </a:solidFill>
              </a:rPr>
              <a:t> class </a:t>
            </a:r>
            <a:r>
              <a:rPr lang="en-US" sz="2800" dirty="0"/>
              <a:t>with the following attributes:</a:t>
            </a:r>
            <a:br>
              <a:rPr lang="en-US" sz="2800" dirty="0"/>
            </a:br>
            <a:endParaRPr lang="en-US" sz="2800" dirty="0"/>
          </a:p>
          <a:p>
            <a:r>
              <a:rPr lang="en-US" sz="2400" dirty="0"/>
              <a:t>A </a:t>
            </a:r>
            <a:r>
              <a:rPr lang="en-US" sz="2400" b="1" dirty="0" err="1">
                <a:solidFill>
                  <a:schemeClr val="tx2">
                    <a:lumMod val="50000"/>
                    <a:lumOff val="50000"/>
                  </a:schemeClr>
                </a:solidFill>
              </a:rPr>
              <a:t>ListNode</a:t>
            </a:r>
            <a:r>
              <a:rPr lang="en-US" sz="2400" b="1" dirty="0">
                <a:solidFill>
                  <a:schemeClr val="tx2">
                    <a:lumMod val="50000"/>
                    <a:lumOff val="50000"/>
                  </a:schemeClr>
                </a:solidFill>
              </a:rPr>
              <a:t> structure </a:t>
            </a:r>
            <a:r>
              <a:rPr lang="en-US" sz="2400" dirty="0"/>
              <a:t>(for the linked list for each vertex), which should have:</a:t>
            </a:r>
          </a:p>
          <a:p>
            <a:pPr lvl="1"/>
            <a:r>
              <a:rPr lang="en-US" sz="2000" b="1" dirty="0">
                <a:cs typeface="Courier New" panose="02070309020205020404" pitchFamily="49" charset="0"/>
              </a:rPr>
              <a:t>value</a:t>
            </a:r>
            <a:r>
              <a:rPr lang="en-US" sz="2000" dirty="0"/>
              <a:t> member (vertex name – typically an integer) </a:t>
            </a:r>
          </a:p>
          <a:p>
            <a:pPr lvl="1"/>
            <a:r>
              <a:rPr lang="en-US" sz="2000" b="1" dirty="0"/>
              <a:t>pointer to the next </a:t>
            </a:r>
            <a:r>
              <a:rPr lang="en-US" sz="2000" b="1" dirty="0" err="1"/>
              <a:t>ListNode</a:t>
            </a:r>
            <a:r>
              <a:rPr lang="en-US" sz="2000" dirty="0"/>
              <a:t>.</a:t>
            </a:r>
          </a:p>
          <a:p>
            <a:r>
              <a:rPr lang="en-US" sz="2400" dirty="0"/>
              <a:t>A pointer to an array of pointers to </a:t>
            </a:r>
            <a:r>
              <a:rPr lang="en-US" sz="2400" dirty="0" err="1"/>
              <a:t>ListNodes</a:t>
            </a:r>
            <a:r>
              <a:rPr lang="en-US" sz="2400" dirty="0"/>
              <a:t>:  </a:t>
            </a:r>
            <a:r>
              <a:rPr lang="en-US" sz="2400" b="1" dirty="0" err="1">
                <a:solidFill>
                  <a:schemeClr val="tx2">
                    <a:lumMod val="50000"/>
                    <a:lumOff val="50000"/>
                  </a:schemeClr>
                </a:solidFill>
                <a:latin typeface="Courier New" panose="02070309020205020404" pitchFamily="49" charset="0"/>
                <a:cs typeface="Courier New" panose="02070309020205020404" pitchFamily="49" charset="0"/>
              </a:rPr>
              <a:t>ListNode</a:t>
            </a:r>
            <a:r>
              <a:rPr lang="en-US" sz="2400" b="1" dirty="0">
                <a:solidFill>
                  <a:schemeClr val="tx2">
                    <a:lumMod val="50000"/>
                    <a:lumOff val="50000"/>
                  </a:schemeClr>
                </a:solidFill>
                <a:latin typeface="Courier New" panose="02070309020205020404" pitchFamily="49" charset="0"/>
                <a:cs typeface="Courier New" panose="02070309020205020404" pitchFamily="49" charset="0"/>
              </a:rPr>
              <a:t>** </a:t>
            </a:r>
            <a:r>
              <a:rPr lang="en-US" sz="2400" b="1" dirty="0" err="1">
                <a:solidFill>
                  <a:schemeClr val="tx2">
                    <a:lumMod val="50000"/>
                    <a:lumOff val="50000"/>
                  </a:schemeClr>
                </a:solidFill>
                <a:latin typeface="Courier New" panose="02070309020205020404" pitchFamily="49" charset="0"/>
                <a:cs typeface="Courier New" panose="02070309020205020404" pitchFamily="49" charset="0"/>
              </a:rPr>
              <a:t>headArray</a:t>
            </a:r>
            <a:r>
              <a:rPr lang="en-US" sz="2400" b="1" dirty="0">
                <a:solidFill>
                  <a:schemeClr val="tx2">
                    <a:lumMod val="50000"/>
                    <a:lumOff val="50000"/>
                  </a:schemeClr>
                </a:solidFill>
                <a:latin typeface="Courier New" panose="02070309020205020404" pitchFamily="49" charset="0"/>
                <a:cs typeface="Courier New" panose="02070309020205020404" pitchFamily="49" charset="0"/>
              </a:rPr>
              <a:t>;</a:t>
            </a:r>
          </a:p>
          <a:p>
            <a:r>
              <a:rPr lang="en-US" sz="2400" dirty="0">
                <a:cs typeface="Courier New" panose="02070309020205020404" pitchFamily="49" charset="0"/>
              </a:rPr>
              <a:t>An integer holding the </a:t>
            </a:r>
            <a:r>
              <a:rPr lang="en-US" sz="2400" b="1" dirty="0">
                <a:solidFill>
                  <a:schemeClr val="tx2">
                    <a:lumMod val="50000"/>
                    <a:lumOff val="50000"/>
                  </a:schemeClr>
                </a:solidFill>
                <a:cs typeface="Courier New" panose="02070309020205020404" pitchFamily="49" charset="0"/>
              </a:rPr>
              <a:t>number of vertices</a:t>
            </a:r>
            <a:r>
              <a:rPr lang="en-US" sz="2400" dirty="0">
                <a:cs typeface="Courier New" panose="02070309020205020404" pitchFamily="49" charset="0"/>
              </a:rPr>
              <a:t>.</a:t>
            </a:r>
          </a:p>
          <a:p>
            <a:r>
              <a:rPr lang="en-US" sz="2400" dirty="0">
                <a:cs typeface="Courier New" panose="02070309020205020404" pitchFamily="49" charset="0"/>
              </a:rPr>
              <a:t>An integer holding the </a:t>
            </a:r>
            <a:r>
              <a:rPr lang="en-US" sz="2400" b="1" dirty="0">
                <a:solidFill>
                  <a:schemeClr val="tx2">
                    <a:lumMod val="50000"/>
                    <a:lumOff val="50000"/>
                  </a:schemeClr>
                </a:solidFill>
                <a:cs typeface="Courier New" panose="02070309020205020404" pitchFamily="49" charset="0"/>
              </a:rPr>
              <a:t>number of edges</a:t>
            </a:r>
            <a:r>
              <a:rPr lang="en-US" sz="2400" dirty="0">
                <a:cs typeface="Courier New" panose="02070309020205020404" pitchFamily="49" charset="0"/>
              </a:rPr>
              <a:t>.</a:t>
            </a:r>
          </a:p>
        </p:txBody>
      </p:sp>
    </p:spTree>
    <p:extLst>
      <p:ext uri="{BB962C8B-B14F-4D97-AF65-F5344CB8AC3E}">
        <p14:creationId xmlns:p14="http://schemas.microsoft.com/office/powerpoint/2010/main" val="8272298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88306-106A-4455-8A03-24BFA9055779}"/>
              </a:ext>
            </a:extLst>
          </p:cNvPr>
          <p:cNvSpPr>
            <a:spLocks noGrp="1"/>
          </p:cNvSpPr>
          <p:nvPr>
            <p:ph type="title"/>
          </p:nvPr>
        </p:nvSpPr>
        <p:spPr>
          <a:xfrm>
            <a:off x="1224246" y="109242"/>
            <a:ext cx="10178322" cy="870343"/>
          </a:xfrm>
          <a:solidFill>
            <a:schemeClr val="accent2">
              <a:lumMod val="20000"/>
              <a:lumOff val="80000"/>
            </a:schemeClr>
          </a:solidFill>
        </p:spPr>
        <p:txBody>
          <a:bodyPr/>
          <a:lstStyle/>
          <a:p>
            <a:r>
              <a:rPr lang="en-US" dirty="0"/>
              <a:t>Adjacency list implementation</a:t>
            </a:r>
          </a:p>
        </p:txBody>
      </p:sp>
      <p:sp>
        <p:nvSpPr>
          <p:cNvPr id="3" name="Content Placeholder 2">
            <a:extLst>
              <a:ext uri="{FF2B5EF4-FFF2-40B4-BE49-F238E27FC236}">
                <a16:creationId xmlns:a16="http://schemas.microsoft.com/office/drawing/2014/main" id="{9D796D6C-0510-475B-B6AC-A9F24EEB14A7}"/>
              </a:ext>
            </a:extLst>
          </p:cNvPr>
          <p:cNvSpPr>
            <a:spLocks noGrp="1"/>
          </p:cNvSpPr>
          <p:nvPr>
            <p:ph idx="1"/>
          </p:nvPr>
        </p:nvSpPr>
        <p:spPr>
          <a:xfrm>
            <a:off x="1014984" y="1173345"/>
            <a:ext cx="10881360" cy="5575413"/>
          </a:xfrm>
        </p:spPr>
        <p:txBody>
          <a:bodyPr>
            <a:normAutofit lnSpcReduction="10000"/>
          </a:bodyPr>
          <a:lstStyle/>
          <a:p>
            <a:pPr marL="0" indent="0">
              <a:buNone/>
            </a:pPr>
            <a:r>
              <a:rPr lang="en-US" sz="2800" dirty="0"/>
              <a:t>The </a:t>
            </a:r>
            <a:r>
              <a:rPr lang="en-US" sz="2800" b="1" dirty="0" err="1">
                <a:solidFill>
                  <a:srgbClr val="FF0000"/>
                </a:solidFill>
              </a:rPr>
              <a:t>GraphList</a:t>
            </a:r>
            <a:r>
              <a:rPr lang="en-US" sz="2800" b="1" dirty="0">
                <a:solidFill>
                  <a:srgbClr val="FF0000"/>
                </a:solidFill>
              </a:rPr>
              <a:t> class </a:t>
            </a:r>
            <a:r>
              <a:rPr lang="en-US" sz="2800" dirty="0"/>
              <a:t>should have the following functions:</a:t>
            </a:r>
            <a:br>
              <a:rPr lang="en-US" sz="2800" dirty="0"/>
            </a:br>
            <a:endParaRPr lang="en-US" sz="2800" dirty="0"/>
          </a:p>
          <a:p>
            <a:r>
              <a:rPr lang="en-US" sz="2400" b="1" dirty="0"/>
              <a:t>Constructor</a:t>
            </a:r>
            <a:r>
              <a:rPr lang="en-US" sz="2400" dirty="0"/>
              <a:t> – an integer should be sent to the constructor that contains the number of vertices in the graph.  In the constructor the “</a:t>
            </a:r>
            <a:r>
              <a:rPr lang="en-US" sz="2400" dirty="0" err="1"/>
              <a:t>numVertices</a:t>
            </a:r>
            <a:r>
              <a:rPr lang="en-US" sz="2400" dirty="0"/>
              <a:t>” attribute should be set to this number.  “</a:t>
            </a:r>
            <a:r>
              <a:rPr lang="en-US" sz="2400" dirty="0" err="1"/>
              <a:t>numEdges</a:t>
            </a:r>
            <a:r>
              <a:rPr lang="en-US" sz="2400" dirty="0"/>
              <a:t>” should be set to zero.  The array of pointers to </a:t>
            </a:r>
            <a:r>
              <a:rPr lang="en-US" sz="2400" dirty="0" err="1"/>
              <a:t>ListNodes</a:t>
            </a:r>
            <a:r>
              <a:rPr lang="en-US" sz="2400" dirty="0"/>
              <a:t> should be dynamically allocated and each element of this array should be set to NULL.</a:t>
            </a:r>
          </a:p>
          <a:p>
            <a:r>
              <a:rPr lang="en-US" sz="2400" b="1" dirty="0">
                <a:cs typeface="Courier New" panose="02070309020205020404" pitchFamily="49" charset="0"/>
              </a:rPr>
              <a:t>Destructor</a:t>
            </a:r>
            <a:r>
              <a:rPr lang="en-US" sz="2400" dirty="0">
                <a:cs typeface="Courier New" panose="02070309020205020404" pitchFamily="49" charset="0"/>
              </a:rPr>
              <a:t> – delete all nodes in each linked list</a:t>
            </a:r>
          </a:p>
          <a:p>
            <a:r>
              <a:rPr lang="en-US" sz="2400" b="1" dirty="0" err="1">
                <a:cs typeface="Courier New" panose="02070309020205020404" pitchFamily="49" charset="0"/>
              </a:rPr>
              <a:t>AddEdge</a:t>
            </a:r>
            <a:r>
              <a:rPr lang="en-US" sz="2400" dirty="0">
                <a:cs typeface="Courier New" panose="02070309020205020404" pitchFamily="49" charset="0"/>
              </a:rPr>
              <a:t> – Input is two integers, which indicate the adjacent vertices.  Create the </a:t>
            </a:r>
            <a:r>
              <a:rPr lang="en-US" sz="2400" dirty="0" err="1">
                <a:cs typeface="Courier New" panose="02070309020205020404" pitchFamily="49" charset="0"/>
              </a:rPr>
              <a:t>ListNode</a:t>
            </a:r>
            <a:r>
              <a:rPr lang="en-US" sz="2400" dirty="0">
                <a:cs typeface="Courier New" panose="02070309020205020404" pitchFamily="49" charset="0"/>
              </a:rPr>
              <a:t>.  Using the index value as the vertex name, traverse the linked list at that index and append the node.</a:t>
            </a:r>
          </a:p>
          <a:p>
            <a:r>
              <a:rPr lang="en-US" sz="2400" b="1" dirty="0" err="1">
                <a:cs typeface="Courier New" panose="02070309020205020404" pitchFamily="49" charset="0"/>
              </a:rPr>
              <a:t>PrintGraph</a:t>
            </a:r>
            <a:r>
              <a:rPr lang="en-US" sz="2400" dirty="0">
                <a:cs typeface="Courier New" panose="02070309020205020404" pitchFamily="49" charset="0"/>
              </a:rPr>
              <a:t> – traverse through the array of vertices and traverse through the linked list at each vertex to print out the value.</a:t>
            </a:r>
          </a:p>
        </p:txBody>
      </p:sp>
    </p:spTree>
    <p:extLst>
      <p:ext uri="{BB962C8B-B14F-4D97-AF65-F5344CB8AC3E}">
        <p14:creationId xmlns:p14="http://schemas.microsoft.com/office/powerpoint/2010/main" val="19877525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88306-106A-4455-8A03-24BFA9055779}"/>
              </a:ext>
            </a:extLst>
          </p:cNvPr>
          <p:cNvSpPr>
            <a:spLocks noGrp="1"/>
          </p:cNvSpPr>
          <p:nvPr>
            <p:ph type="title"/>
          </p:nvPr>
        </p:nvSpPr>
        <p:spPr>
          <a:xfrm>
            <a:off x="1224246" y="109242"/>
            <a:ext cx="10178322" cy="870343"/>
          </a:xfrm>
          <a:solidFill>
            <a:schemeClr val="accent2">
              <a:lumMod val="20000"/>
              <a:lumOff val="80000"/>
            </a:schemeClr>
          </a:solidFill>
        </p:spPr>
        <p:txBody>
          <a:bodyPr>
            <a:normAutofit fontScale="90000"/>
          </a:bodyPr>
          <a:lstStyle/>
          <a:p>
            <a:r>
              <a:rPr lang="en-US" dirty="0"/>
              <a:t>Adjacency MATRIX implementation</a:t>
            </a:r>
          </a:p>
        </p:txBody>
      </p:sp>
      <p:sp>
        <p:nvSpPr>
          <p:cNvPr id="3" name="Content Placeholder 2">
            <a:extLst>
              <a:ext uri="{FF2B5EF4-FFF2-40B4-BE49-F238E27FC236}">
                <a16:creationId xmlns:a16="http://schemas.microsoft.com/office/drawing/2014/main" id="{9D796D6C-0510-475B-B6AC-A9F24EEB14A7}"/>
              </a:ext>
            </a:extLst>
          </p:cNvPr>
          <p:cNvSpPr>
            <a:spLocks noGrp="1"/>
          </p:cNvSpPr>
          <p:nvPr>
            <p:ph idx="1"/>
          </p:nvPr>
        </p:nvSpPr>
        <p:spPr>
          <a:xfrm>
            <a:off x="1014984" y="1173345"/>
            <a:ext cx="10881360" cy="5575413"/>
          </a:xfrm>
        </p:spPr>
        <p:txBody>
          <a:bodyPr/>
          <a:lstStyle/>
          <a:p>
            <a:pPr marL="0" indent="0">
              <a:buNone/>
            </a:pPr>
            <a:r>
              <a:rPr lang="en-US" sz="2800" dirty="0"/>
              <a:t>To implement an adjacency matrix for in C++, you should create a </a:t>
            </a:r>
            <a:r>
              <a:rPr lang="en-US" sz="2800" b="1" dirty="0" err="1">
                <a:solidFill>
                  <a:srgbClr val="FF0000"/>
                </a:solidFill>
              </a:rPr>
              <a:t>GraphMatrix</a:t>
            </a:r>
            <a:r>
              <a:rPr lang="en-US" sz="2800" b="1" dirty="0">
                <a:solidFill>
                  <a:srgbClr val="FF0000"/>
                </a:solidFill>
              </a:rPr>
              <a:t> class </a:t>
            </a:r>
            <a:r>
              <a:rPr lang="en-US" sz="2800" dirty="0"/>
              <a:t>with the following attributes:</a:t>
            </a:r>
            <a:br>
              <a:rPr lang="en-US" sz="2800" dirty="0"/>
            </a:br>
            <a:endParaRPr lang="en-US" sz="2800" dirty="0"/>
          </a:p>
          <a:p>
            <a:r>
              <a:rPr lang="en-US" sz="2400" dirty="0"/>
              <a:t>A pointer to an array of pointers to integers:  </a:t>
            </a:r>
            <a:r>
              <a:rPr lang="en-US" sz="2400" b="1" dirty="0">
                <a:solidFill>
                  <a:schemeClr val="tx2">
                    <a:lumMod val="50000"/>
                    <a:lumOff val="50000"/>
                  </a:schemeClr>
                </a:solidFill>
                <a:latin typeface="Courier New" panose="02070309020205020404" pitchFamily="49" charset="0"/>
                <a:cs typeface="Courier New" panose="02070309020205020404" pitchFamily="49" charset="0"/>
              </a:rPr>
              <a:t>int** </a:t>
            </a:r>
            <a:r>
              <a:rPr lang="en-US" sz="2400" b="1" dirty="0" err="1">
                <a:solidFill>
                  <a:schemeClr val="tx2">
                    <a:lumMod val="50000"/>
                    <a:lumOff val="50000"/>
                  </a:schemeClr>
                </a:solidFill>
                <a:latin typeface="Courier New" panose="02070309020205020404" pitchFamily="49" charset="0"/>
                <a:cs typeface="Courier New" panose="02070309020205020404" pitchFamily="49" charset="0"/>
              </a:rPr>
              <a:t>vertexMatrix</a:t>
            </a:r>
            <a:r>
              <a:rPr lang="en-US" sz="2400" b="1" dirty="0">
                <a:solidFill>
                  <a:schemeClr val="tx2">
                    <a:lumMod val="50000"/>
                    <a:lumOff val="50000"/>
                  </a:schemeClr>
                </a:solidFill>
                <a:latin typeface="Courier New" panose="02070309020205020404" pitchFamily="49" charset="0"/>
                <a:cs typeface="Courier New" panose="02070309020205020404" pitchFamily="49" charset="0"/>
              </a:rPr>
              <a:t>;</a:t>
            </a:r>
            <a:br>
              <a:rPr lang="en-US" sz="2400" b="1" dirty="0">
                <a:solidFill>
                  <a:schemeClr val="tx2">
                    <a:lumMod val="50000"/>
                    <a:lumOff val="50000"/>
                  </a:schemeClr>
                </a:solidFill>
                <a:latin typeface="Courier New" panose="02070309020205020404" pitchFamily="49" charset="0"/>
                <a:cs typeface="Courier New" panose="02070309020205020404" pitchFamily="49" charset="0"/>
              </a:rPr>
            </a:br>
            <a:r>
              <a:rPr lang="en-US" sz="2400" b="1" dirty="0">
                <a:solidFill>
                  <a:srgbClr val="FF0000"/>
                </a:solidFill>
                <a:cs typeface="Courier New" panose="02070309020205020404" pitchFamily="49" charset="0"/>
              </a:rPr>
              <a:t>[this will be a dynamically allocated 2D array created in your </a:t>
            </a:r>
            <a:r>
              <a:rPr lang="en-US" sz="2400" b="1" dirty="0" err="1">
                <a:solidFill>
                  <a:srgbClr val="FF0000"/>
                </a:solidFill>
                <a:cs typeface="Courier New" panose="02070309020205020404" pitchFamily="49" charset="0"/>
              </a:rPr>
              <a:t>comstructor</a:t>
            </a:r>
            <a:r>
              <a:rPr lang="en-US" sz="2400" b="1" dirty="0">
                <a:solidFill>
                  <a:srgbClr val="FF0000"/>
                </a:solidFill>
                <a:cs typeface="Courier New" panose="02070309020205020404" pitchFamily="49" charset="0"/>
              </a:rPr>
              <a:t>]</a:t>
            </a:r>
          </a:p>
          <a:p>
            <a:r>
              <a:rPr lang="en-US" sz="2400" dirty="0">
                <a:cs typeface="Courier New" panose="02070309020205020404" pitchFamily="49" charset="0"/>
              </a:rPr>
              <a:t>An integer holding the </a:t>
            </a:r>
            <a:r>
              <a:rPr lang="en-US" sz="2400" b="1" dirty="0">
                <a:solidFill>
                  <a:schemeClr val="tx2">
                    <a:lumMod val="50000"/>
                    <a:lumOff val="50000"/>
                  </a:schemeClr>
                </a:solidFill>
                <a:cs typeface="Courier New" panose="02070309020205020404" pitchFamily="49" charset="0"/>
              </a:rPr>
              <a:t>number of vertices</a:t>
            </a:r>
            <a:r>
              <a:rPr lang="en-US" sz="2400" dirty="0">
                <a:cs typeface="Courier New" panose="02070309020205020404" pitchFamily="49" charset="0"/>
              </a:rPr>
              <a:t>.</a:t>
            </a:r>
          </a:p>
          <a:p>
            <a:r>
              <a:rPr lang="en-US" sz="2400" dirty="0">
                <a:cs typeface="Courier New" panose="02070309020205020404" pitchFamily="49" charset="0"/>
              </a:rPr>
              <a:t>An integer holding the </a:t>
            </a:r>
            <a:r>
              <a:rPr lang="en-US" sz="2400" b="1" dirty="0">
                <a:solidFill>
                  <a:schemeClr val="tx2">
                    <a:lumMod val="50000"/>
                    <a:lumOff val="50000"/>
                  </a:schemeClr>
                </a:solidFill>
                <a:cs typeface="Courier New" panose="02070309020205020404" pitchFamily="49" charset="0"/>
              </a:rPr>
              <a:t>number of edges</a:t>
            </a:r>
            <a:r>
              <a:rPr lang="en-US" sz="2400" dirty="0">
                <a:cs typeface="Courier New" panose="02070309020205020404" pitchFamily="49" charset="0"/>
              </a:rPr>
              <a:t>.</a:t>
            </a:r>
          </a:p>
        </p:txBody>
      </p:sp>
    </p:spTree>
    <p:extLst>
      <p:ext uri="{BB962C8B-B14F-4D97-AF65-F5344CB8AC3E}">
        <p14:creationId xmlns:p14="http://schemas.microsoft.com/office/powerpoint/2010/main" val="465742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Transportation or shortest path problems</a:t>
            </a:r>
          </a:p>
        </p:txBody>
      </p:sp>
      <p:sp>
        <p:nvSpPr>
          <p:cNvPr id="3" name="Content Placeholder 2"/>
          <p:cNvSpPr>
            <a:spLocks noGrp="1"/>
          </p:cNvSpPr>
          <p:nvPr>
            <p:ph idx="1"/>
          </p:nvPr>
        </p:nvSpPr>
        <p:spPr>
          <a:xfrm>
            <a:off x="1251678" y="1789417"/>
            <a:ext cx="11269095" cy="3593591"/>
          </a:xfrm>
        </p:spPr>
        <p:txBody>
          <a:bodyPr/>
          <a:lstStyle/>
          <a:p>
            <a:pPr marL="0" indent="0">
              <a:buNone/>
            </a:pPr>
            <a:r>
              <a:rPr lang="en-US" sz="2800" dirty="0"/>
              <a:t>How can I get to all the treasure chests quickly before others </a:t>
            </a:r>
          </a:p>
          <a:p>
            <a:pPr marL="0" indent="0">
              <a:buNone/>
            </a:pPr>
            <a:r>
              <a:rPr lang="en-US" sz="2800" dirty="0"/>
              <a:t>(</a:t>
            </a:r>
            <a:r>
              <a:rPr lang="en-US" sz="2800" dirty="0" err="1"/>
              <a:t>Fortnite</a:t>
            </a:r>
            <a:r>
              <a:rPr lang="en-US" sz="2800" dirty="0"/>
              <a:t>)</a:t>
            </a:r>
          </a:p>
          <a:p>
            <a:endParaRPr lang="en-US" dirty="0"/>
          </a:p>
        </p:txBody>
      </p:sp>
      <p:pic>
        <p:nvPicPr>
          <p:cNvPr id="4" name="Picture 3" descr="Image result for fortnite transportation map"/>
          <p:cNvPicPr/>
          <p:nvPr/>
        </p:nvPicPr>
        <p:blipFill>
          <a:blip r:embed="rId2">
            <a:extLst>
              <a:ext uri="{28A0092B-C50C-407E-A947-70E740481C1C}">
                <a14:useLocalDpi xmlns:a14="http://schemas.microsoft.com/office/drawing/2010/main" val="0"/>
              </a:ext>
            </a:extLst>
          </a:blip>
          <a:srcRect/>
          <a:stretch>
            <a:fillRect/>
          </a:stretch>
        </p:blipFill>
        <p:spPr bwMode="auto">
          <a:xfrm>
            <a:off x="2945259" y="2534292"/>
            <a:ext cx="7788850" cy="3883631"/>
          </a:xfrm>
          <a:prstGeom prst="rect">
            <a:avLst/>
          </a:prstGeom>
          <a:noFill/>
          <a:ln>
            <a:noFill/>
          </a:ln>
        </p:spPr>
      </p:pic>
    </p:spTree>
    <p:extLst>
      <p:ext uri="{BB962C8B-B14F-4D97-AF65-F5344CB8AC3E}">
        <p14:creationId xmlns:p14="http://schemas.microsoft.com/office/powerpoint/2010/main" val="7113372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88306-106A-4455-8A03-24BFA9055779}"/>
              </a:ext>
            </a:extLst>
          </p:cNvPr>
          <p:cNvSpPr>
            <a:spLocks noGrp="1"/>
          </p:cNvSpPr>
          <p:nvPr>
            <p:ph type="title"/>
          </p:nvPr>
        </p:nvSpPr>
        <p:spPr>
          <a:xfrm>
            <a:off x="1224246" y="109242"/>
            <a:ext cx="10178322" cy="870343"/>
          </a:xfrm>
          <a:solidFill>
            <a:schemeClr val="accent2">
              <a:lumMod val="20000"/>
              <a:lumOff val="80000"/>
            </a:schemeClr>
          </a:solidFill>
        </p:spPr>
        <p:txBody>
          <a:bodyPr>
            <a:normAutofit fontScale="90000"/>
          </a:bodyPr>
          <a:lstStyle/>
          <a:p>
            <a:r>
              <a:rPr lang="en-US" dirty="0"/>
              <a:t>Adjacency MATRIX implementation</a:t>
            </a:r>
          </a:p>
        </p:txBody>
      </p:sp>
      <p:sp>
        <p:nvSpPr>
          <p:cNvPr id="3" name="Content Placeholder 2">
            <a:extLst>
              <a:ext uri="{FF2B5EF4-FFF2-40B4-BE49-F238E27FC236}">
                <a16:creationId xmlns:a16="http://schemas.microsoft.com/office/drawing/2014/main" id="{9D796D6C-0510-475B-B6AC-A9F24EEB14A7}"/>
              </a:ext>
            </a:extLst>
          </p:cNvPr>
          <p:cNvSpPr>
            <a:spLocks noGrp="1"/>
          </p:cNvSpPr>
          <p:nvPr>
            <p:ph idx="1"/>
          </p:nvPr>
        </p:nvSpPr>
        <p:spPr>
          <a:xfrm>
            <a:off x="1014984" y="1173345"/>
            <a:ext cx="10881360" cy="5575413"/>
          </a:xfrm>
        </p:spPr>
        <p:txBody>
          <a:bodyPr>
            <a:normAutofit/>
          </a:bodyPr>
          <a:lstStyle/>
          <a:p>
            <a:pPr marL="0" indent="0">
              <a:buNone/>
            </a:pPr>
            <a:r>
              <a:rPr lang="en-US" sz="2800" dirty="0"/>
              <a:t>The </a:t>
            </a:r>
            <a:r>
              <a:rPr lang="en-US" sz="2800" b="1" dirty="0" err="1">
                <a:solidFill>
                  <a:srgbClr val="FF0000"/>
                </a:solidFill>
              </a:rPr>
              <a:t>GraphMatrix</a:t>
            </a:r>
            <a:r>
              <a:rPr lang="en-US" sz="2800" b="1" dirty="0">
                <a:solidFill>
                  <a:srgbClr val="FF0000"/>
                </a:solidFill>
              </a:rPr>
              <a:t> class </a:t>
            </a:r>
            <a:r>
              <a:rPr lang="en-US" sz="2800" dirty="0"/>
              <a:t>should have the following functions:</a:t>
            </a:r>
            <a:br>
              <a:rPr lang="en-US" sz="2800" dirty="0"/>
            </a:br>
            <a:r>
              <a:rPr lang="en-US" sz="2400" b="1" dirty="0"/>
              <a:t>Constructor</a:t>
            </a:r>
            <a:r>
              <a:rPr lang="en-US" sz="2400" dirty="0"/>
              <a:t> – an integer should be sent to the constructor that contains the number of vertices in the graph.  In the constructor the “</a:t>
            </a:r>
            <a:r>
              <a:rPr lang="en-US" sz="2400" dirty="0" err="1"/>
              <a:t>numVertices</a:t>
            </a:r>
            <a:r>
              <a:rPr lang="en-US" sz="2400" dirty="0"/>
              <a:t>” attribute should be set to this number.  “</a:t>
            </a:r>
            <a:r>
              <a:rPr lang="en-US" sz="2400" dirty="0" err="1"/>
              <a:t>numEdges</a:t>
            </a:r>
            <a:r>
              <a:rPr lang="en-US" sz="2400" dirty="0"/>
              <a:t>” should be set to zero.  Dynamically allocate a 2-D array and set all elements to zero.</a:t>
            </a:r>
          </a:p>
          <a:p>
            <a:pPr marL="0" indent="0">
              <a:buNone/>
            </a:pPr>
            <a:endParaRPr lang="en-US" sz="2400" dirty="0"/>
          </a:p>
          <a:p>
            <a:pPr marL="0" indent="0">
              <a:buNone/>
            </a:pPr>
            <a:r>
              <a:rPr lang="en-US" sz="2400" dirty="0"/>
              <a:t>Example on how to dynamically allocate a 2D Array.  In a Graph Adjacency Matrix, the number of rows &amp; columns will be the same.</a:t>
            </a:r>
          </a:p>
          <a:p>
            <a:pPr marL="0" indent="0">
              <a:buNone/>
            </a:pPr>
            <a:r>
              <a:rPr lang="en-US" sz="2400" b="1" dirty="0">
                <a:solidFill>
                  <a:schemeClr val="tx2">
                    <a:lumMod val="50000"/>
                    <a:lumOff val="50000"/>
                  </a:schemeClr>
                </a:solidFill>
                <a:latin typeface="Courier New" panose="02070309020205020404" pitchFamily="49" charset="0"/>
                <a:cs typeface="Courier New" panose="02070309020205020404" pitchFamily="49" charset="0"/>
              </a:rPr>
              <a:t>int</a:t>
            </a:r>
            <a:r>
              <a:rPr lang="en-US" sz="2400" b="1" dirty="0">
                <a:solidFill>
                  <a:schemeClr val="tx1"/>
                </a:solidFill>
                <a:latin typeface="Courier New" panose="02070309020205020404" pitchFamily="49" charset="0"/>
                <a:cs typeface="Courier New" panose="02070309020205020404" pitchFamily="49" charset="0"/>
              </a:rPr>
              <a:t>** a = new </a:t>
            </a:r>
            <a:r>
              <a:rPr lang="en-US" sz="2400" b="1" dirty="0">
                <a:solidFill>
                  <a:schemeClr val="tx2">
                    <a:lumMod val="50000"/>
                    <a:lumOff val="50000"/>
                  </a:schemeClr>
                </a:solidFill>
                <a:latin typeface="Courier New" panose="02070309020205020404" pitchFamily="49" charset="0"/>
                <a:cs typeface="Courier New" panose="02070309020205020404" pitchFamily="49" charset="0"/>
              </a:rPr>
              <a:t>int</a:t>
            </a:r>
            <a:r>
              <a:rPr lang="en-US" sz="2400" b="1" dirty="0">
                <a:solidFill>
                  <a:schemeClr val="tx1"/>
                </a:solidFill>
                <a:latin typeface="Courier New" panose="02070309020205020404" pitchFamily="49" charset="0"/>
                <a:cs typeface="Courier New" panose="02070309020205020404" pitchFamily="49" charset="0"/>
              </a:rPr>
              <a:t>*[rows];</a:t>
            </a:r>
          </a:p>
          <a:p>
            <a:pPr marL="0" indent="0">
              <a:buNone/>
            </a:pPr>
            <a:r>
              <a:rPr lang="en-US" sz="2400" b="1" dirty="0">
                <a:solidFill>
                  <a:schemeClr val="tx2">
                    <a:lumMod val="50000"/>
                    <a:lumOff val="50000"/>
                  </a:schemeClr>
                </a:solidFill>
                <a:latin typeface="Courier New" panose="02070309020205020404" pitchFamily="49" charset="0"/>
                <a:cs typeface="Courier New" panose="02070309020205020404" pitchFamily="49" charset="0"/>
              </a:rPr>
              <a:t>for</a:t>
            </a:r>
            <a:r>
              <a:rPr lang="en-US" sz="2400" b="1" dirty="0">
                <a:solidFill>
                  <a:schemeClr val="tx1"/>
                </a:solidFill>
                <a:latin typeface="Courier New" panose="02070309020205020404" pitchFamily="49" charset="0"/>
                <a:cs typeface="Courier New" panose="02070309020205020404" pitchFamily="49" charset="0"/>
              </a:rPr>
              <a:t>(</a:t>
            </a:r>
            <a:r>
              <a:rPr lang="en-US" sz="2400" b="1" dirty="0">
                <a:solidFill>
                  <a:schemeClr val="tx2">
                    <a:lumMod val="50000"/>
                    <a:lumOff val="50000"/>
                  </a:schemeClr>
                </a:solidFill>
                <a:latin typeface="Courier New" panose="02070309020205020404" pitchFamily="49" charset="0"/>
                <a:cs typeface="Courier New" panose="02070309020205020404" pitchFamily="49" charset="0"/>
              </a:rPr>
              <a:t>int</a:t>
            </a:r>
            <a:r>
              <a:rPr lang="en-US" sz="2400" b="1" dirty="0">
                <a:solidFill>
                  <a:schemeClr val="tx1"/>
                </a:solidFill>
                <a:latin typeface="Courier New" panose="02070309020205020404" pitchFamily="49" charset="0"/>
                <a:cs typeface="Courier New" panose="02070309020205020404" pitchFamily="49" charset="0"/>
              </a:rPr>
              <a:t> i = 0; i &lt; rows; i++)</a:t>
            </a:r>
          </a:p>
          <a:p>
            <a:pPr marL="0" indent="0">
              <a:buNone/>
            </a:pPr>
            <a:r>
              <a:rPr lang="en-US" sz="2400" b="1" dirty="0">
                <a:solidFill>
                  <a:schemeClr val="tx1"/>
                </a:solidFill>
                <a:latin typeface="Courier New" panose="02070309020205020404" pitchFamily="49" charset="0"/>
                <a:cs typeface="Courier New" panose="02070309020205020404" pitchFamily="49" charset="0"/>
              </a:rPr>
              <a:t>    a[i] = new </a:t>
            </a:r>
            <a:r>
              <a:rPr lang="en-US" sz="2400" b="1" dirty="0">
                <a:solidFill>
                  <a:schemeClr val="tx2">
                    <a:lumMod val="50000"/>
                    <a:lumOff val="50000"/>
                  </a:schemeClr>
                </a:solidFill>
                <a:latin typeface="Courier New" panose="02070309020205020404" pitchFamily="49" charset="0"/>
                <a:cs typeface="Courier New" panose="02070309020205020404" pitchFamily="49" charset="0"/>
              </a:rPr>
              <a:t>int</a:t>
            </a:r>
            <a:r>
              <a:rPr lang="en-US" sz="2400" b="1" dirty="0">
                <a:solidFill>
                  <a:schemeClr val="tx1"/>
                </a:solidFill>
                <a:latin typeface="Courier New" panose="02070309020205020404" pitchFamily="49" charset="0"/>
                <a:cs typeface="Courier New" panose="02070309020205020404" pitchFamily="49" charset="0"/>
              </a:rPr>
              <a:t>[cols];</a:t>
            </a:r>
          </a:p>
        </p:txBody>
      </p:sp>
      <p:pic>
        <p:nvPicPr>
          <p:cNvPr id="5122" name="Picture 2" descr="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
            <a:extLst>
              <a:ext uri="{FF2B5EF4-FFF2-40B4-BE49-F238E27FC236}">
                <a16:creationId xmlns:a16="http://schemas.microsoft.com/office/drawing/2014/main" id="{3239960B-C737-47EA-A217-8CFC0845DD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4424867"/>
            <a:ext cx="5095875" cy="1928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3663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88306-106A-4455-8A03-24BFA9055779}"/>
              </a:ext>
            </a:extLst>
          </p:cNvPr>
          <p:cNvSpPr>
            <a:spLocks noGrp="1"/>
          </p:cNvSpPr>
          <p:nvPr>
            <p:ph type="title"/>
          </p:nvPr>
        </p:nvSpPr>
        <p:spPr>
          <a:xfrm>
            <a:off x="1224246" y="109242"/>
            <a:ext cx="10178322" cy="870343"/>
          </a:xfrm>
          <a:solidFill>
            <a:schemeClr val="accent2">
              <a:lumMod val="20000"/>
              <a:lumOff val="80000"/>
            </a:schemeClr>
          </a:solidFill>
        </p:spPr>
        <p:txBody>
          <a:bodyPr>
            <a:normAutofit fontScale="90000"/>
          </a:bodyPr>
          <a:lstStyle/>
          <a:p>
            <a:r>
              <a:rPr lang="en-US" dirty="0"/>
              <a:t>Adjacency MATRIX implementation</a:t>
            </a:r>
          </a:p>
        </p:txBody>
      </p:sp>
      <p:sp>
        <p:nvSpPr>
          <p:cNvPr id="3" name="Content Placeholder 2">
            <a:extLst>
              <a:ext uri="{FF2B5EF4-FFF2-40B4-BE49-F238E27FC236}">
                <a16:creationId xmlns:a16="http://schemas.microsoft.com/office/drawing/2014/main" id="{9D796D6C-0510-475B-B6AC-A9F24EEB14A7}"/>
              </a:ext>
            </a:extLst>
          </p:cNvPr>
          <p:cNvSpPr>
            <a:spLocks noGrp="1"/>
          </p:cNvSpPr>
          <p:nvPr>
            <p:ph idx="1"/>
          </p:nvPr>
        </p:nvSpPr>
        <p:spPr>
          <a:xfrm>
            <a:off x="1014984" y="1173345"/>
            <a:ext cx="10881360" cy="5575413"/>
          </a:xfrm>
        </p:spPr>
        <p:txBody>
          <a:bodyPr>
            <a:normAutofit/>
          </a:bodyPr>
          <a:lstStyle/>
          <a:p>
            <a:pPr marL="0" indent="0">
              <a:buNone/>
            </a:pPr>
            <a:r>
              <a:rPr lang="en-US" sz="2800" dirty="0"/>
              <a:t>The </a:t>
            </a:r>
            <a:r>
              <a:rPr lang="en-US" sz="2800" b="1" dirty="0" err="1">
                <a:solidFill>
                  <a:srgbClr val="FF0000"/>
                </a:solidFill>
              </a:rPr>
              <a:t>GraphMatrix</a:t>
            </a:r>
            <a:r>
              <a:rPr lang="en-US" sz="2800" b="1" dirty="0">
                <a:solidFill>
                  <a:srgbClr val="FF0000"/>
                </a:solidFill>
              </a:rPr>
              <a:t> class </a:t>
            </a:r>
            <a:r>
              <a:rPr lang="en-US" sz="2800" dirty="0"/>
              <a:t>should have the following functions:</a:t>
            </a:r>
            <a:br>
              <a:rPr lang="en-US" sz="2800" dirty="0"/>
            </a:br>
            <a:endParaRPr lang="en-US" sz="2800" dirty="0"/>
          </a:p>
          <a:p>
            <a:r>
              <a:rPr lang="en-US" sz="2400" b="1" dirty="0">
                <a:cs typeface="Courier New" panose="02070309020205020404" pitchFamily="49" charset="0"/>
              </a:rPr>
              <a:t>Destructor</a:t>
            </a:r>
            <a:r>
              <a:rPr lang="en-US" sz="2400" dirty="0">
                <a:cs typeface="Courier New" panose="02070309020205020404" pitchFamily="49" charset="0"/>
              </a:rPr>
              <a:t> – delete all nodes in each linked list</a:t>
            </a:r>
          </a:p>
          <a:p>
            <a:r>
              <a:rPr lang="en-US" sz="2400" b="1" dirty="0" err="1">
                <a:cs typeface="Courier New" panose="02070309020205020404" pitchFamily="49" charset="0"/>
              </a:rPr>
              <a:t>AddEdge</a:t>
            </a:r>
            <a:r>
              <a:rPr lang="en-US" sz="2400" dirty="0">
                <a:cs typeface="Courier New" panose="02070309020205020404" pitchFamily="49" charset="0"/>
              </a:rPr>
              <a:t> – Input is two integers, which indicate the adjacent vertices.  If this element is equal to zero, then increment the number of edges and then set this element to </a:t>
            </a:r>
            <a:r>
              <a:rPr lang="en-US" sz="2400" dirty="0">
                <a:latin typeface="Times New Roman" panose="02020603050405020304" pitchFamily="18" charset="0"/>
                <a:cs typeface="Times New Roman" panose="02020603050405020304" pitchFamily="18" charset="0"/>
              </a:rPr>
              <a:t>1</a:t>
            </a:r>
            <a:r>
              <a:rPr lang="en-US" sz="2400" dirty="0">
                <a:cs typeface="Courier New" panose="02070309020205020404" pitchFamily="49" charset="0"/>
              </a:rPr>
              <a:t>.</a:t>
            </a:r>
          </a:p>
          <a:p>
            <a:r>
              <a:rPr lang="en-US" sz="2400" b="1" dirty="0" err="1">
                <a:cs typeface="Courier New" panose="02070309020205020404" pitchFamily="49" charset="0"/>
              </a:rPr>
              <a:t>DeleteEdge</a:t>
            </a:r>
            <a:r>
              <a:rPr lang="en-US" sz="2400" dirty="0">
                <a:cs typeface="Courier New" panose="02070309020205020404" pitchFamily="49" charset="0"/>
              </a:rPr>
              <a:t> – Input is two integers, which indicate the edge that should be deleted.  If the element is not equal to zero, then decrement the number of edges.  Then, set this element to 0.</a:t>
            </a:r>
          </a:p>
          <a:p>
            <a:r>
              <a:rPr lang="en-US" sz="2400" b="1" dirty="0" err="1">
                <a:cs typeface="Courier New" panose="02070309020205020404" pitchFamily="49" charset="0"/>
              </a:rPr>
              <a:t>PrintGraph</a:t>
            </a:r>
            <a:r>
              <a:rPr lang="en-US" sz="2400" dirty="0">
                <a:cs typeface="Courier New" panose="02070309020205020404" pitchFamily="49" charset="0"/>
              </a:rPr>
              <a:t> – print the values in the 2D Array</a:t>
            </a:r>
          </a:p>
        </p:txBody>
      </p:sp>
    </p:spTree>
    <p:extLst>
      <p:ext uri="{BB962C8B-B14F-4D97-AF65-F5344CB8AC3E}">
        <p14:creationId xmlns:p14="http://schemas.microsoft.com/office/powerpoint/2010/main" val="5458148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3636" y="1531088"/>
            <a:ext cx="8821262" cy="4064627"/>
          </a:xfrm>
        </p:spPr>
        <p:txBody>
          <a:bodyPr anchor="ctr">
            <a:normAutofit/>
          </a:bodyPr>
          <a:lstStyle/>
          <a:p>
            <a:r>
              <a:rPr lang="en-US" sz="5400" dirty="0"/>
              <a:t>Breadth-First Search </a:t>
            </a:r>
            <a:br>
              <a:rPr lang="en-US" sz="5400" dirty="0"/>
            </a:br>
            <a:r>
              <a:rPr lang="en-US" sz="5400" dirty="0"/>
              <a:t>Depth-First Search</a:t>
            </a:r>
          </a:p>
        </p:txBody>
      </p:sp>
    </p:spTree>
    <p:extLst>
      <p:ext uri="{BB962C8B-B14F-4D97-AF65-F5344CB8AC3E}">
        <p14:creationId xmlns:p14="http://schemas.microsoft.com/office/powerpoint/2010/main" val="20247608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Breadth-first search (BFS)</a:t>
            </a:r>
            <a:br>
              <a:rPr lang="en-US" dirty="0"/>
            </a:br>
            <a:r>
              <a:rPr lang="en-US" dirty="0"/>
              <a:t>Algorithm</a:t>
            </a:r>
          </a:p>
        </p:txBody>
      </p:sp>
      <p:sp>
        <p:nvSpPr>
          <p:cNvPr id="3" name="Content Placeholder 2"/>
          <p:cNvSpPr>
            <a:spLocks noGrp="1"/>
          </p:cNvSpPr>
          <p:nvPr>
            <p:ph idx="1"/>
          </p:nvPr>
        </p:nvSpPr>
        <p:spPr>
          <a:xfrm>
            <a:off x="851496" y="1796459"/>
            <a:ext cx="10820400" cy="3593591"/>
          </a:xfrm>
        </p:spPr>
        <p:txBody>
          <a:bodyPr/>
          <a:lstStyle/>
          <a:p>
            <a:pPr marL="0" indent="0" algn="ctr">
              <a:buNone/>
            </a:pPr>
            <a:r>
              <a:rPr lang="en-US" sz="2800" b="1" dirty="0">
                <a:solidFill>
                  <a:srgbClr val="FF0000"/>
                </a:solidFill>
              </a:rPr>
              <a:t>A traversal for the cautious – algorithm stays closer to “home”</a:t>
            </a:r>
          </a:p>
          <a:p>
            <a:r>
              <a:rPr lang="en-US" sz="2800" dirty="0"/>
              <a:t>Start at a vertex</a:t>
            </a:r>
          </a:p>
          <a:p>
            <a:r>
              <a:rPr lang="en-US" sz="2800" dirty="0"/>
              <a:t>Visit all vertices adjacent to start vertex</a:t>
            </a:r>
          </a:p>
          <a:p>
            <a:r>
              <a:rPr lang="en-US" sz="2800" dirty="0"/>
              <a:t>Visit all unvisited vertices two edges away from start vertex and so on, until all vertices are visited.</a:t>
            </a:r>
          </a:p>
          <a:p>
            <a:pPr marL="0" indent="0" algn="ctr">
              <a:buNone/>
            </a:pPr>
            <a:r>
              <a:rPr lang="en-US" sz="2800" b="1" dirty="0">
                <a:solidFill>
                  <a:schemeClr val="tx2">
                    <a:lumMod val="50000"/>
                    <a:lumOff val="50000"/>
                  </a:schemeClr>
                </a:solidFill>
              </a:rPr>
              <a:t>Use a QUEUE to trace the operation of BFS</a:t>
            </a:r>
          </a:p>
          <a:p>
            <a:pPr marL="0" indent="0">
              <a:buNone/>
            </a:pPr>
            <a:endParaRPr lang="en-US" sz="2800" dirty="0"/>
          </a:p>
        </p:txBody>
      </p:sp>
      <p:pic>
        <p:nvPicPr>
          <p:cNvPr id="4" name="Picture 3"/>
          <p:cNvPicPr>
            <a:picLocks noChangeAspect="1"/>
          </p:cNvPicPr>
          <p:nvPr/>
        </p:nvPicPr>
        <p:blipFill>
          <a:blip r:embed="rId2"/>
          <a:stretch>
            <a:fillRect/>
          </a:stretch>
        </p:blipFill>
        <p:spPr>
          <a:xfrm>
            <a:off x="2493834" y="5139872"/>
            <a:ext cx="3381375" cy="1619250"/>
          </a:xfrm>
          <a:prstGeom prst="rect">
            <a:avLst/>
          </a:prstGeom>
        </p:spPr>
      </p:pic>
      <p:pic>
        <p:nvPicPr>
          <p:cNvPr id="5" name="Picture 4"/>
          <p:cNvPicPr>
            <a:picLocks noChangeAspect="1"/>
          </p:cNvPicPr>
          <p:nvPr/>
        </p:nvPicPr>
        <p:blipFill>
          <a:blip r:embed="rId3"/>
          <a:stretch>
            <a:fillRect/>
          </a:stretch>
        </p:blipFill>
        <p:spPr>
          <a:xfrm>
            <a:off x="6725542" y="5088652"/>
            <a:ext cx="1868564" cy="1769348"/>
          </a:xfrm>
          <a:prstGeom prst="rect">
            <a:avLst/>
          </a:prstGeom>
        </p:spPr>
      </p:pic>
    </p:spTree>
    <p:extLst>
      <p:ext uri="{BB962C8B-B14F-4D97-AF65-F5344CB8AC3E}">
        <p14:creationId xmlns:p14="http://schemas.microsoft.com/office/powerpoint/2010/main" val="27468885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4750537" cy="1492132"/>
          </a:xfrm>
        </p:spPr>
        <p:txBody>
          <a:bodyPr>
            <a:normAutofit fontScale="90000"/>
          </a:bodyPr>
          <a:lstStyle/>
          <a:p>
            <a:r>
              <a:rPr lang="en-US" dirty="0"/>
              <a:t>Breadth-</a:t>
            </a:r>
            <a:br>
              <a:rPr lang="en-US" dirty="0"/>
            </a:br>
            <a:r>
              <a:rPr lang="en-US" dirty="0"/>
              <a:t>first </a:t>
            </a:r>
            <a:br>
              <a:rPr lang="en-US" dirty="0"/>
            </a:br>
            <a:r>
              <a:rPr lang="en-US" dirty="0"/>
              <a:t>search </a:t>
            </a:r>
            <a:br>
              <a:rPr lang="en-US" dirty="0"/>
            </a:br>
            <a:r>
              <a:rPr lang="en-US" dirty="0"/>
              <a:t>(BFS)</a:t>
            </a:r>
            <a:br>
              <a:rPr lang="en-US" dirty="0"/>
            </a:br>
            <a:r>
              <a:rPr lang="en-US" dirty="0"/>
              <a:t>Algorithm</a:t>
            </a:r>
          </a:p>
        </p:txBody>
      </p:sp>
      <p:pic>
        <p:nvPicPr>
          <p:cNvPr id="6" name="Content Placeholder 5"/>
          <p:cNvPicPr>
            <a:picLocks noGrp="1" noChangeAspect="1"/>
          </p:cNvPicPr>
          <p:nvPr>
            <p:ph idx="1"/>
          </p:nvPr>
        </p:nvPicPr>
        <p:blipFill>
          <a:blip r:embed="rId2"/>
          <a:stretch>
            <a:fillRect/>
          </a:stretch>
        </p:blipFill>
        <p:spPr>
          <a:xfrm>
            <a:off x="4520081" y="163269"/>
            <a:ext cx="7334975" cy="6507162"/>
          </a:xfrm>
          <a:prstGeom prst="rect">
            <a:avLst/>
          </a:prstGeom>
        </p:spPr>
      </p:pic>
    </p:spTree>
    <p:extLst>
      <p:ext uri="{BB962C8B-B14F-4D97-AF65-F5344CB8AC3E}">
        <p14:creationId xmlns:p14="http://schemas.microsoft.com/office/powerpoint/2010/main" val="2454008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84156-AF0C-4489-8C87-0301AB335C1E}"/>
              </a:ext>
            </a:extLst>
          </p:cNvPr>
          <p:cNvSpPr>
            <a:spLocks noGrp="1"/>
          </p:cNvSpPr>
          <p:nvPr>
            <p:ph type="title"/>
          </p:nvPr>
        </p:nvSpPr>
        <p:spPr>
          <a:xfrm>
            <a:off x="1233390" y="109728"/>
            <a:ext cx="10178322" cy="819283"/>
          </a:xfrm>
          <a:solidFill>
            <a:srgbClr val="FFFF00"/>
          </a:solidFill>
        </p:spPr>
        <p:txBody>
          <a:bodyPr/>
          <a:lstStyle/>
          <a:p>
            <a:r>
              <a:rPr lang="en-US" dirty="0"/>
              <a:t>In-Class Practice 4</a:t>
            </a:r>
          </a:p>
        </p:txBody>
      </p:sp>
      <p:sp>
        <p:nvSpPr>
          <p:cNvPr id="3" name="Content Placeholder 2">
            <a:extLst>
              <a:ext uri="{FF2B5EF4-FFF2-40B4-BE49-F238E27FC236}">
                <a16:creationId xmlns:a16="http://schemas.microsoft.com/office/drawing/2014/main" id="{079704F1-1191-4CC8-97FC-FAE50D40D719}"/>
              </a:ext>
            </a:extLst>
          </p:cNvPr>
          <p:cNvSpPr>
            <a:spLocks noGrp="1"/>
          </p:cNvSpPr>
          <p:nvPr>
            <p:ph idx="1"/>
          </p:nvPr>
        </p:nvSpPr>
        <p:spPr>
          <a:xfrm>
            <a:off x="1399032" y="929011"/>
            <a:ext cx="10178322" cy="3593591"/>
          </a:xfrm>
        </p:spPr>
        <p:txBody>
          <a:bodyPr>
            <a:normAutofit/>
          </a:bodyPr>
          <a:lstStyle/>
          <a:p>
            <a:pPr marL="0" indent="0">
              <a:buNone/>
            </a:pPr>
            <a:r>
              <a:rPr lang="en-US" sz="2800" b="1" dirty="0"/>
              <a:t>What is the order that these vertices are visited when starting with vertex ‘A’,  using BFS method of traversal, and resolving ties alphabetically?</a:t>
            </a:r>
          </a:p>
        </p:txBody>
      </p:sp>
      <p:pic>
        <p:nvPicPr>
          <p:cNvPr id="6145" name="Picture 1" descr="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
            <a:extLst>
              <a:ext uri="{FF2B5EF4-FFF2-40B4-BE49-F238E27FC236}">
                <a16:creationId xmlns:a16="http://schemas.microsoft.com/office/drawing/2014/main" id="{CF9E4747-D20C-4C86-B94D-AA97278846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9032" y="2404872"/>
            <a:ext cx="9705975"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6391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DEPTH-FIRST search (DFS)</a:t>
            </a:r>
            <a:br>
              <a:rPr lang="en-US" dirty="0"/>
            </a:br>
            <a:r>
              <a:rPr lang="en-US" dirty="0"/>
              <a:t>Algorithm</a:t>
            </a:r>
          </a:p>
        </p:txBody>
      </p:sp>
      <p:sp>
        <p:nvSpPr>
          <p:cNvPr id="3" name="Content Placeholder 2"/>
          <p:cNvSpPr>
            <a:spLocks noGrp="1"/>
          </p:cNvSpPr>
          <p:nvPr>
            <p:ph idx="1"/>
          </p:nvPr>
        </p:nvSpPr>
        <p:spPr>
          <a:xfrm>
            <a:off x="996462" y="1874517"/>
            <a:ext cx="10820400" cy="3593591"/>
          </a:xfrm>
        </p:spPr>
        <p:txBody>
          <a:bodyPr/>
          <a:lstStyle/>
          <a:p>
            <a:pPr marL="0" indent="0" algn="ctr">
              <a:buNone/>
            </a:pPr>
            <a:r>
              <a:rPr lang="en-US" sz="2800" b="1" dirty="0">
                <a:solidFill>
                  <a:srgbClr val="FF0000"/>
                </a:solidFill>
              </a:rPr>
              <a:t>Traversal for the brave–goes as far from “home” as it can</a:t>
            </a:r>
          </a:p>
          <a:p>
            <a:r>
              <a:rPr lang="en-US" sz="2800" dirty="0"/>
              <a:t>Go forward (in depth) while there is any such possibility.  </a:t>
            </a:r>
          </a:p>
          <a:p>
            <a:r>
              <a:rPr lang="en-US" sz="2800" dirty="0"/>
              <a:t>If not, then backtrack.</a:t>
            </a:r>
          </a:p>
          <a:p>
            <a:pPr marL="0" indent="0" algn="ctr">
              <a:buNone/>
            </a:pPr>
            <a:r>
              <a:rPr lang="en-US" sz="2800" b="1" dirty="0">
                <a:solidFill>
                  <a:schemeClr val="tx2">
                    <a:lumMod val="50000"/>
                    <a:lumOff val="50000"/>
                  </a:schemeClr>
                </a:solidFill>
              </a:rPr>
              <a:t>Use a STACK to trace the operation of DFS</a:t>
            </a:r>
          </a:p>
        </p:txBody>
      </p:sp>
      <p:pic>
        <p:nvPicPr>
          <p:cNvPr id="4" name="Picture 3"/>
          <p:cNvPicPr>
            <a:picLocks noChangeAspect="1"/>
          </p:cNvPicPr>
          <p:nvPr/>
        </p:nvPicPr>
        <p:blipFill>
          <a:blip r:embed="rId2"/>
          <a:stretch>
            <a:fillRect/>
          </a:stretch>
        </p:blipFill>
        <p:spPr>
          <a:xfrm>
            <a:off x="6340839" y="4658483"/>
            <a:ext cx="3381375" cy="1619250"/>
          </a:xfrm>
          <a:prstGeom prst="rect">
            <a:avLst/>
          </a:prstGeom>
        </p:spPr>
      </p:pic>
      <p:pic>
        <p:nvPicPr>
          <p:cNvPr id="6" name="Picture 5"/>
          <p:cNvPicPr>
            <a:picLocks noChangeAspect="1"/>
          </p:cNvPicPr>
          <p:nvPr/>
        </p:nvPicPr>
        <p:blipFill>
          <a:blip r:embed="rId3"/>
          <a:stretch>
            <a:fillRect/>
          </a:stretch>
        </p:blipFill>
        <p:spPr>
          <a:xfrm>
            <a:off x="10130937" y="3512893"/>
            <a:ext cx="1543050" cy="3114675"/>
          </a:xfrm>
          <a:prstGeom prst="rect">
            <a:avLst/>
          </a:prstGeom>
        </p:spPr>
      </p:pic>
    </p:spTree>
    <p:extLst>
      <p:ext uri="{BB962C8B-B14F-4D97-AF65-F5344CB8AC3E}">
        <p14:creationId xmlns:p14="http://schemas.microsoft.com/office/powerpoint/2010/main" val="15295628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9625" y="248570"/>
            <a:ext cx="4750537" cy="1492132"/>
          </a:xfrm>
        </p:spPr>
        <p:txBody>
          <a:bodyPr>
            <a:normAutofit fontScale="90000"/>
          </a:bodyPr>
          <a:lstStyle/>
          <a:p>
            <a:r>
              <a:rPr lang="en-US" dirty="0"/>
              <a:t>DEPTH-</a:t>
            </a:r>
            <a:br>
              <a:rPr lang="en-US" dirty="0"/>
            </a:br>
            <a:r>
              <a:rPr lang="en-US" dirty="0"/>
              <a:t>first </a:t>
            </a:r>
            <a:br>
              <a:rPr lang="en-US" dirty="0"/>
            </a:br>
            <a:r>
              <a:rPr lang="en-US" dirty="0"/>
              <a:t>search </a:t>
            </a:r>
            <a:br>
              <a:rPr lang="en-US" dirty="0"/>
            </a:br>
            <a:r>
              <a:rPr lang="en-US" dirty="0"/>
              <a:t>(</a:t>
            </a:r>
            <a:r>
              <a:rPr lang="en-US" dirty="0" err="1"/>
              <a:t>dFS</a:t>
            </a:r>
            <a:r>
              <a:rPr lang="en-US" dirty="0"/>
              <a:t>)</a:t>
            </a:r>
            <a:br>
              <a:rPr lang="en-US" dirty="0"/>
            </a:br>
            <a:r>
              <a:rPr lang="en-US" dirty="0"/>
              <a:t>Algorithm</a:t>
            </a:r>
          </a:p>
        </p:txBody>
      </p:sp>
      <p:pic>
        <p:nvPicPr>
          <p:cNvPr id="4" name="Picture 3"/>
          <p:cNvPicPr>
            <a:picLocks noChangeAspect="1"/>
          </p:cNvPicPr>
          <p:nvPr/>
        </p:nvPicPr>
        <p:blipFill>
          <a:blip r:embed="rId2"/>
          <a:stretch>
            <a:fillRect/>
          </a:stretch>
        </p:blipFill>
        <p:spPr>
          <a:xfrm>
            <a:off x="3957174" y="109433"/>
            <a:ext cx="7931187" cy="5873195"/>
          </a:xfrm>
          <a:prstGeom prst="rect">
            <a:avLst/>
          </a:prstGeom>
        </p:spPr>
      </p:pic>
    </p:spTree>
    <p:extLst>
      <p:ext uri="{BB962C8B-B14F-4D97-AF65-F5344CB8AC3E}">
        <p14:creationId xmlns:p14="http://schemas.microsoft.com/office/powerpoint/2010/main" val="6414601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84156-AF0C-4489-8C87-0301AB335C1E}"/>
              </a:ext>
            </a:extLst>
          </p:cNvPr>
          <p:cNvSpPr>
            <a:spLocks noGrp="1"/>
          </p:cNvSpPr>
          <p:nvPr>
            <p:ph type="title"/>
          </p:nvPr>
        </p:nvSpPr>
        <p:spPr>
          <a:xfrm>
            <a:off x="1233390" y="109728"/>
            <a:ext cx="10178322" cy="819283"/>
          </a:xfrm>
          <a:solidFill>
            <a:srgbClr val="FFFF00"/>
          </a:solidFill>
        </p:spPr>
        <p:txBody>
          <a:bodyPr/>
          <a:lstStyle/>
          <a:p>
            <a:r>
              <a:rPr lang="en-US" dirty="0"/>
              <a:t>In-Class Practice 5</a:t>
            </a:r>
          </a:p>
        </p:txBody>
      </p:sp>
      <p:sp>
        <p:nvSpPr>
          <p:cNvPr id="3" name="Content Placeholder 2">
            <a:extLst>
              <a:ext uri="{FF2B5EF4-FFF2-40B4-BE49-F238E27FC236}">
                <a16:creationId xmlns:a16="http://schemas.microsoft.com/office/drawing/2014/main" id="{079704F1-1191-4CC8-97FC-FAE50D40D719}"/>
              </a:ext>
            </a:extLst>
          </p:cNvPr>
          <p:cNvSpPr>
            <a:spLocks noGrp="1"/>
          </p:cNvSpPr>
          <p:nvPr>
            <p:ph idx="1"/>
          </p:nvPr>
        </p:nvSpPr>
        <p:spPr>
          <a:xfrm>
            <a:off x="1399032" y="929011"/>
            <a:ext cx="10178322" cy="3593591"/>
          </a:xfrm>
        </p:spPr>
        <p:txBody>
          <a:bodyPr>
            <a:normAutofit/>
          </a:bodyPr>
          <a:lstStyle/>
          <a:p>
            <a:pPr marL="0" indent="0">
              <a:buNone/>
            </a:pPr>
            <a:r>
              <a:rPr lang="en-US" sz="2800" b="1" dirty="0"/>
              <a:t>What is the order that these vertices are visited when starting with vertex ‘A’,  using DFS method of traversal, and resolving ties alphabetically?</a:t>
            </a:r>
          </a:p>
        </p:txBody>
      </p:sp>
      <p:pic>
        <p:nvPicPr>
          <p:cNvPr id="6145" name="Picture 1" descr="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
            <a:extLst>
              <a:ext uri="{FF2B5EF4-FFF2-40B4-BE49-F238E27FC236}">
                <a16:creationId xmlns:a16="http://schemas.microsoft.com/office/drawing/2014/main" id="{CF9E4747-D20C-4C86-B94D-AA97278846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9032" y="2404872"/>
            <a:ext cx="9705975"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5989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algorithms</a:t>
            </a:r>
          </a:p>
        </p:txBody>
      </p:sp>
    </p:spTree>
    <p:extLst>
      <p:ext uri="{BB962C8B-B14F-4D97-AF65-F5344CB8AC3E}">
        <p14:creationId xmlns:p14="http://schemas.microsoft.com/office/powerpoint/2010/main" val="3163832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Transportation or shortest path problems</a:t>
            </a:r>
          </a:p>
        </p:txBody>
      </p:sp>
      <p:sp>
        <p:nvSpPr>
          <p:cNvPr id="3" name="Content Placeholder 2"/>
          <p:cNvSpPr>
            <a:spLocks noGrp="1"/>
          </p:cNvSpPr>
          <p:nvPr>
            <p:ph idx="1"/>
          </p:nvPr>
        </p:nvSpPr>
        <p:spPr>
          <a:xfrm>
            <a:off x="1070166" y="1837363"/>
            <a:ext cx="11269095" cy="3593591"/>
          </a:xfrm>
        </p:spPr>
        <p:txBody>
          <a:bodyPr/>
          <a:lstStyle/>
          <a:p>
            <a:pPr marL="0" indent="0">
              <a:buNone/>
            </a:pPr>
            <a:r>
              <a:rPr lang="en-US" sz="2800" dirty="0"/>
              <a:t>Traveling Salesman Problem</a:t>
            </a:r>
          </a:p>
          <a:p>
            <a:endParaRPr lang="en-US" dirty="0"/>
          </a:p>
        </p:txBody>
      </p:sp>
      <p:pic>
        <p:nvPicPr>
          <p:cNvPr id="1026" name="Picture 2" descr="Image result for traveling salesman probl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6898" y="2459244"/>
            <a:ext cx="8715909" cy="416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2255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algorithms</a:t>
            </a:r>
          </a:p>
        </p:txBody>
      </p:sp>
      <p:sp>
        <p:nvSpPr>
          <p:cNvPr id="3" name="Content Placeholder 2"/>
          <p:cNvSpPr>
            <a:spLocks noGrp="1"/>
          </p:cNvSpPr>
          <p:nvPr>
            <p:ph idx="1"/>
          </p:nvPr>
        </p:nvSpPr>
        <p:spPr/>
        <p:txBody>
          <a:bodyPr>
            <a:normAutofit/>
          </a:bodyPr>
          <a:lstStyle/>
          <a:p>
            <a:r>
              <a:rPr lang="en-US" sz="4800" dirty="0" err="1"/>
              <a:t>Dijkstra’s</a:t>
            </a:r>
            <a:r>
              <a:rPr lang="en-US" sz="4800" dirty="0"/>
              <a:t> Shortest Path</a:t>
            </a:r>
          </a:p>
          <a:p>
            <a:r>
              <a:rPr lang="en-US" sz="4800" dirty="0"/>
              <a:t>Topological Sort</a:t>
            </a:r>
          </a:p>
          <a:p>
            <a:r>
              <a:rPr lang="en-US" sz="4800" dirty="0"/>
              <a:t>Minimum Spanning Tree</a:t>
            </a:r>
          </a:p>
        </p:txBody>
      </p:sp>
    </p:spTree>
    <p:extLst>
      <p:ext uri="{BB962C8B-B14F-4D97-AF65-F5344CB8AC3E}">
        <p14:creationId xmlns:p14="http://schemas.microsoft.com/office/powerpoint/2010/main" val="41703226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Dijkstra’s Shortest Path</a:t>
            </a:r>
          </a:p>
        </p:txBody>
      </p:sp>
      <p:sp>
        <p:nvSpPr>
          <p:cNvPr id="3" name="Content Placeholder 2"/>
          <p:cNvSpPr>
            <a:spLocks noGrp="1"/>
          </p:cNvSpPr>
          <p:nvPr>
            <p:ph idx="1"/>
          </p:nvPr>
        </p:nvSpPr>
        <p:spPr>
          <a:xfrm>
            <a:off x="1097566" y="1419547"/>
            <a:ext cx="10178322" cy="5152489"/>
          </a:xfrm>
        </p:spPr>
        <p:txBody>
          <a:bodyPr/>
          <a:lstStyle/>
          <a:p>
            <a:r>
              <a:rPr lang="en-US" b="1" dirty="0">
                <a:solidFill>
                  <a:schemeClr val="tx2">
                    <a:lumMod val="50000"/>
                    <a:lumOff val="50000"/>
                  </a:schemeClr>
                </a:solidFill>
              </a:rPr>
              <a:t>Dijkstra’s algorithm </a:t>
            </a:r>
            <a:r>
              <a:rPr lang="en-US" dirty="0"/>
              <a:t>finds the shortest path to all vertices in a weighted (&gt; zero) directed or undirected graph.</a:t>
            </a:r>
            <a:br>
              <a:rPr lang="en-US" dirty="0"/>
            </a:br>
            <a:endParaRPr lang="en-US" dirty="0"/>
          </a:p>
          <a:p>
            <a:r>
              <a:rPr lang="en-US" dirty="0"/>
              <a:t>This is a </a:t>
            </a:r>
            <a:r>
              <a:rPr lang="en-US" b="1" dirty="0">
                <a:solidFill>
                  <a:schemeClr val="tx2">
                    <a:lumMod val="50000"/>
                    <a:lumOff val="50000"/>
                  </a:schemeClr>
                </a:solidFill>
              </a:rPr>
              <a:t>single-source-shortest-path</a:t>
            </a:r>
            <a:r>
              <a:rPr lang="en-US" dirty="0"/>
              <a:t> problem.  The solution is a </a:t>
            </a:r>
            <a:r>
              <a:rPr lang="en-US" b="1" dirty="0">
                <a:solidFill>
                  <a:schemeClr val="tx2">
                    <a:lumMod val="50000"/>
                    <a:lumOff val="50000"/>
                  </a:schemeClr>
                </a:solidFill>
              </a:rPr>
              <a:t>family of paths</a:t>
            </a:r>
            <a:r>
              <a:rPr lang="en-US" dirty="0"/>
              <a:t>, each leading from the source to a different vertex in the graph.</a:t>
            </a:r>
            <a:br>
              <a:rPr lang="en-US" dirty="0"/>
            </a:br>
            <a:endParaRPr lang="en-US" dirty="0"/>
          </a:p>
          <a:p>
            <a:r>
              <a:rPr lang="en-US" dirty="0"/>
              <a:t>Applications:</a:t>
            </a:r>
          </a:p>
          <a:p>
            <a:pPr lvl="1"/>
            <a:r>
              <a:rPr lang="en-US" dirty="0"/>
              <a:t>Transportation planning</a:t>
            </a:r>
          </a:p>
          <a:p>
            <a:pPr lvl="1"/>
            <a:r>
              <a:rPr lang="en-US" dirty="0"/>
              <a:t>Packet routing in communication networks</a:t>
            </a:r>
          </a:p>
          <a:p>
            <a:endParaRPr lang="en-US" dirty="0"/>
          </a:p>
        </p:txBody>
      </p:sp>
    </p:spTree>
    <p:extLst>
      <p:ext uri="{BB962C8B-B14F-4D97-AF65-F5344CB8AC3E}">
        <p14:creationId xmlns:p14="http://schemas.microsoft.com/office/powerpoint/2010/main" val="39743825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Dijkstra’s</a:t>
            </a:r>
            <a:r>
              <a:rPr lang="en-US" dirty="0"/>
              <a:t> Shortest Path</a:t>
            </a:r>
          </a:p>
        </p:txBody>
      </p:sp>
      <p:pic>
        <p:nvPicPr>
          <p:cNvPr id="4" name="Picture 3"/>
          <p:cNvPicPr>
            <a:picLocks noChangeAspect="1"/>
          </p:cNvPicPr>
          <p:nvPr/>
        </p:nvPicPr>
        <p:blipFill rotWithShape="1">
          <a:blip r:embed="rId2"/>
          <a:srcRect r="35744"/>
          <a:stretch/>
        </p:blipFill>
        <p:spPr>
          <a:xfrm>
            <a:off x="3541698" y="1225347"/>
            <a:ext cx="5598282" cy="5632653"/>
          </a:xfrm>
          <a:prstGeom prst="rect">
            <a:avLst/>
          </a:prstGeom>
        </p:spPr>
      </p:pic>
    </p:spTree>
    <p:extLst>
      <p:ext uri="{BB962C8B-B14F-4D97-AF65-F5344CB8AC3E}">
        <p14:creationId xmlns:p14="http://schemas.microsoft.com/office/powerpoint/2010/main" val="8836265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Topological Sort</a:t>
            </a:r>
          </a:p>
        </p:txBody>
      </p:sp>
      <p:sp>
        <p:nvSpPr>
          <p:cNvPr id="3" name="Content Placeholder 2"/>
          <p:cNvSpPr>
            <a:spLocks noGrp="1"/>
          </p:cNvSpPr>
          <p:nvPr>
            <p:ph idx="1"/>
          </p:nvPr>
        </p:nvSpPr>
        <p:spPr>
          <a:xfrm>
            <a:off x="1251678" y="1273996"/>
            <a:ext cx="10178322" cy="5441879"/>
          </a:xfrm>
        </p:spPr>
        <p:txBody>
          <a:bodyPr>
            <a:normAutofit lnSpcReduction="10000"/>
          </a:bodyPr>
          <a:lstStyle/>
          <a:p>
            <a:r>
              <a:rPr lang="en-US" dirty="0"/>
              <a:t>Topological sorting of vertices of a directed graph (digraph) is an ordering of the vertices in a specific way.</a:t>
            </a:r>
            <a:br>
              <a:rPr lang="en-US" dirty="0"/>
            </a:br>
            <a:endParaRPr lang="en-US" dirty="0"/>
          </a:p>
          <a:p>
            <a:r>
              <a:rPr lang="en-US" dirty="0"/>
              <a:t>The </a:t>
            </a:r>
            <a:r>
              <a:rPr lang="en-US" b="1" dirty="0">
                <a:solidFill>
                  <a:schemeClr val="tx2">
                    <a:lumMod val="50000"/>
                    <a:lumOff val="50000"/>
                  </a:schemeClr>
                </a:solidFill>
              </a:rPr>
              <a:t>vertices</a:t>
            </a:r>
            <a:r>
              <a:rPr lang="en-US" dirty="0"/>
              <a:t> of the graph may represent </a:t>
            </a:r>
            <a:r>
              <a:rPr lang="en-US" b="1" dirty="0">
                <a:solidFill>
                  <a:schemeClr val="tx2">
                    <a:lumMod val="50000"/>
                    <a:lumOff val="50000"/>
                  </a:schemeClr>
                </a:solidFill>
              </a:rPr>
              <a:t>tasks</a:t>
            </a:r>
            <a:r>
              <a:rPr lang="en-US" dirty="0"/>
              <a:t> to be performed, and the </a:t>
            </a:r>
            <a:r>
              <a:rPr lang="en-US" b="1" dirty="0">
                <a:solidFill>
                  <a:srgbClr val="FF0000"/>
                </a:solidFill>
              </a:rPr>
              <a:t>edges</a:t>
            </a:r>
            <a:r>
              <a:rPr lang="en-US" dirty="0"/>
              <a:t> may represent </a:t>
            </a:r>
            <a:r>
              <a:rPr lang="en-US" b="1" dirty="0">
                <a:solidFill>
                  <a:srgbClr val="FF0000"/>
                </a:solidFill>
              </a:rPr>
              <a:t>constraints</a:t>
            </a:r>
            <a:r>
              <a:rPr lang="en-US" dirty="0"/>
              <a:t> that one task must be performed before another</a:t>
            </a:r>
            <a:br>
              <a:rPr lang="en-US" dirty="0"/>
            </a:br>
            <a:endParaRPr lang="en-US" dirty="0"/>
          </a:p>
          <a:p>
            <a:r>
              <a:rPr lang="en-US" dirty="0"/>
              <a:t>You can’t topologically sort a graph that has cycles.  </a:t>
            </a:r>
            <a:br>
              <a:rPr lang="en-US" dirty="0"/>
            </a:br>
            <a:r>
              <a:rPr lang="en-US" dirty="0"/>
              <a:t>The graph must be a </a:t>
            </a:r>
            <a:r>
              <a:rPr lang="en-US" b="1" dirty="0">
                <a:solidFill>
                  <a:srgbClr val="00B050"/>
                </a:solidFill>
              </a:rPr>
              <a:t>Directed Acyclic Graph (DAG)</a:t>
            </a:r>
            <a:br>
              <a:rPr lang="en-US" dirty="0"/>
            </a:br>
            <a:endParaRPr lang="en-US" dirty="0"/>
          </a:p>
          <a:p>
            <a:r>
              <a:rPr lang="en-US" dirty="0"/>
              <a:t>Applications (anything where one thing has to be done before another)</a:t>
            </a:r>
          </a:p>
          <a:p>
            <a:pPr lvl="1"/>
            <a:r>
              <a:rPr lang="en-US" dirty="0"/>
              <a:t>Course prerequisites – which courses should you take next semester?</a:t>
            </a:r>
          </a:p>
          <a:p>
            <a:pPr lvl="1"/>
            <a:r>
              <a:rPr lang="en-US" dirty="0"/>
              <a:t>Construction of house, furniture, rockets, airplanes, cars, etc.</a:t>
            </a:r>
          </a:p>
          <a:p>
            <a:pPr lvl="1"/>
            <a:r>
              <a:rPr lang="en-US" dirty="0"/>
              <a:t>Project scheduling</a:t>
            </a:r>
          </a:p>
          <a:p>
            <a:pPr lvl="1"/>
            <a:r>
              <a:rPr lang="en-US" dirty="0"/>
              <a:t>Processors: instruction scheduling</a:t>
            </a:r>
          </a:p>
          <a:p>
            <a:pPr lvl="1"/>
            <a:r>
              <a:rPr lang="en-US" dirty="0" err="1"/>
              <a:t>Makefiles</a:t>
            </a:r>
            <a:endParaRPr lang="en-US" dirty="0"/>
          </a:p>
          <a:p>
            <a:pPr lvl="1"/>
            <a:endParaRPr lang="en-US" dirty="0"/>
          </a:p>
        </p:txBody>
      </p:sp>
    </p:spTree>
    <p:extLst>
      <p:ext uri="{BB962C8B-B14F-4D97-AF65-F5344CB8AC3E}">
        <p14:creationId xmlns:p14="http://schemas.microsoft.com/office/powerpoint/2010/main" val="3469399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Topological sort</a:t>
            </a:r>
          </a:p>
        </p:txBody>
      </p:sp>
      <p:sp>
        <p:nvSpPr>
          <p:cNvPr id="3" name="Content Placeholder 2"/>
          <p:cNvSpPr>
            <a:spLocks noGrp="1"/>
          </p:cNvSpPr>
          <p:nvPr>
            <p:ph idx="1"/>
          </p:nvPr>
        </p:nvSpPr>
        <p:spPr>
          <a:xfrm>
            <a:off x="1124964" y="1303107"/>
            <a:ext cx="10178322" cy="3593591"/>
          </a:xfrm>
        </p:spPr>
        <p:txBody>
          <a:bodyPr/>
          <a:lstStyle/>
          <a:p>
            <a:pPr marL="0" indent="0">
              <a:buNone/>
            </a:pPr>
            <a:r>
              <a:rPr lang="en-US" dirty="0"/>
              <a:t>Course Prerequisite Example:</a:t>
            </a:r>
          </a:p>
          <a:p>
            <a:pPr marL="0" indent="0">
              <a:buNone/>
            </a:pPr>
            <a:endParaRPr lang="en-US" dirty="0"/>
          </a:p>
        </p:txBody>
      </p:sp>
      <p:pic>
        <p:nvPicPr>
          <p:cNvPr id="4" name="Picture 3"/>
          <p:cNvPicPr>
            <a:picLocks noChangeAspect="1"/>
          </p:cNvPicPr>
          <p:nvPr/>
        </p:nvPicPr>
        <p:blipFill>
          <a:blip r:embed="rId2"/>
          <a:stretch>
            <a:fillRect/>
          </a:stretch>
        </p:blipFill>
        <p:spPr>
          <a:xfrm>
            <a:off x="1595880" y="1874517"/>
            <a:ext cx="9236490" cy="4729731"/>
          </a:xfrm>
          <a:prstGeom prst="rect">
            <a:avLst/>
          </a:prstGeom>
        </p:spPr>
      </p:pic>
    </p:spTree>
    <p:extLst>
      <p:ext uri="{BB962C8B-B14F-4D97-AF65-F5344CB8AC3E}">
        <p14:creationId xmlns:p14="http://schemas.microsoft.com/office/powerpoint/2010/main" val="20231491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Topological sort</a:t>
            </a:r>
          </a:p>
        </p:txBody>
      </p:sp>
      <p:sp>
        <p:nvSpPr>
          <p:cNvPr id="3" name="Content Placeholder 2"/>
          <p:cNvSpPr>
            <a:spLocks noGrp="1"/>
          </p:cNvSpPr>
          <p:nvPr>
            <p:ph idx="1"/>
          </p:nvPr>
        </p:nvSpPr>
        <p:spPr>
          <a:xfrm>
            <a:off x="1124964" y="1303107"/>
            <a:ext cx="10178322" cy="5554893"/>
          </a:xfrm>
        </p:spPr>
        <p:txBody>
          <a:bodyPr>
            <a:normAutofit/>
          </a:bodyPr>
          <a:lstStyle/>
          <a:p>
            <a:pPr marL="0" indent="0">
              <a:buNone/>
            </a:pPr>
            <a:r>
              <a:rPr lang="en-US" sz="3000" dirty="0"/>
              <a:t>One way to topologically sort a graph is to use Depth First Search, sort the vertices in order of the way they are popped off the stack, and then reverse that.</a:t>
            </a:r>
          </a:p>
          <a:p>
            <a:pPr marL="0" indent="0">
              <a:buNone/>
            </a:pPr>
            <a:endParaRPr lang="en-US" sz="4000" dirty="0"/>
          </a:p>
          <a:p>
            <a:pPr marL="0" indent="0">
              <a:buNone/>
            </a:pPr>
            <a:endParaRPr lang="en-US" sz="4000" dirty="0"/>
          </a:p>
          <a:p>
            <a:pPr marL="0" indent="0">
              <a:buNone/>
            </a:pPr>
            <a:endParaRPr lang="en-US" sz="4000" dirty="0"/>
          </a:p>
          <a:p>
            <a:pPr marL="0" indent="0">
              <a:buNone/>
            </a:pPr>
            <a:endParaRPr lang="en-US" sz="4000" dirty="0"/>
          </a:p>
          <a:p>
            <a:pPr marL="0" indent="0">
              <a:buNone/>
            </a:pPr>
            <a:r>
              <a:rPr lang="en-US" sz="2800" dirty="0"/>
              <a:t>This graph topologically sorted is:  3   0   2   1   6   5    4 </a:t>
            </a:r>
          </a:p>
          <a:p>
            <a:pPr marL="0" indent="0">
              <a:buNone/>
            </a:pPr>
            <a:endParaRPr lang="en-US" dirty="0"/>
          </a:p>
        </p:txBody>
      </p:sp>
      <p:pic>
        <p:nvPicPr>
          <p:cNvPr id="4" name="Picture 3"/>
          <p:cNvPicPr>
            <a:picLocks noChangeAspect="1"/>
          </p:cNvPicPr>
          <p:nvPr/>
        </p:nvPicPr>
        <p:blipFill>
          <a:blip r:embed="rId2"/>
          <a:stretch>
            <a:fillRect/>
          </a:stretch>
        </p:blipFill>
        <p:spPr>
          <a:xfrm>
            <a:off x="3704089" y="2861005"/>
            <a:ext cx="4508681" cy="3132735"/>
          </a:xfrm>
          <a:prstGeom prst="rect">
            <a:avLst/>
          </a:prstGeom>
        </p:spPr>
      </p:pic>
      <p:pic>
        <p:nvPicPr>
          <p:cNvPr id="6" name="Picture 5"/>
          <p:cNvPicPr>
            <a:picLocks noChangeAspect="1"/>
          </p:cNvPicPr>
          <p:nvPr/>
        </p:nvPicPr>
        <p:blipFill>
          <a:blip r:embed="rId3"/>
          <a:stretch>
            <a:fillRect/>
          </a:stretch>
        </p:blipFill>
        <p:spPr>
          <a:xfrm>
            <a:off x="8212770" y="2861005"/>
            <a:ext cx="1590441" cy="305016"/>
          </a:xfrm>
          <a:prstGeom prst="rect">
            <a:avLst/>
          </a:prstGeom>
        </p:spPr>
      </p:pic>
    </p:spTree>
    <p:extLst>
      <p:ext uri="{BB962C8B-B14F-4D97-AF65-F5344CB8AC3E}">
        <p14:creationId xmlns:p14="http://schemas.microsoft.com/office/powerpoint/2010/main" val="23400201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84156-AF0C-4489-8C87-0301AB335C1E}"/>
              </a:ext>
            </a:extLst>
          </p:cNvPr>
          <p:cNvSpPr>
            <a:spLocks noGrp="1"/>
          </p:cNvSpPr>
          <p:nvPr>
            <p:ph type="title"/>
          </p:nvPr>
        </p:nvSpPr>
        <p:spPr>
          <a:xfrm>
            <a:off x="1233390" y="109728"/>
            <a:ext cx="10178322" cy="819283"/>
          </a:xfrm>
          <a:solidFill>
            <a:srgbClr val="FFFF00"/>
          </a:solidFill>
        </p:spPr>
        <p:txBody>
          <a:bodyPr/>
          <a:lstStyle/>
          <a:p>
            <a:r>
              <a:rPr lang="en-US" dirty="0"/>
              <a:t>In-Class Practice 6</a:t>
            </a:r>
          </a:p>
        </p:txBody>
      </p:sp>
      <p:sp>
        <p:nvSpPr>
          <p:cNvPr id="3" name="Content Placeholder 2">
            <a:extLst>
              <a:ext uri="{FF2B5EF4-FFF2-40B4-BE49-F238E27FC236}">
                <a16:creationId xmlns:a16="http://schemas.microsoft.com/office/drawing/2014/main" id="{079704F1-1191-4CC8-97FC-FAE50D40D719}"/>
              </a:ext>
            </a:extLst>
          </p:cNvPr>
          <p:cNvSpPr>
            <a:spLocks noGrp="1"/>
          </p:cNvSpPr>
          <p:nvPr>
            <p:ph idx="1"/>
          </p:nvPr>
        </p:nvSpPr>
        <p:spPr>
          <a:xfrm>
            <a:off x="1373865" y="929011"/>
            <a:ext cx="10178322" cy="3593591"/>
          </a:xfrm>
        </p:spPr>
        <p:txBody>
          <a:bodyPr>
            <a:normAutofit/>
          </a:bodyPr>
          <a:lstStyle/>
          <a:p>
            <a:pPr marL="0" indent="0">
              <a:buNone/>
            </a:pPr>
            <a:r>
              <a:rPr lang="en-US" sz="2800" b="1" dirty="0"/>
              <a:t>What is the </a:t>
            </a:r>
            <a:r>
              <a:rPr lang="en-US" sz="2800" b="1" dirty="0">
                <a:solidFill>
                  <a:schemeClr val="tx2">
                    <a:lumMod val="50000"/>
                    <a:lumOff val="50000"/>
                  </a:schemeClr>
                </a:solidFill>
              </a:rPr>
              <a:t>topological sort </a:t>
            </a:r>
            <a:r>
              <a:rPr lang="en-US" sz="2800" b="1" dirty="0"/>
              <a:t>of this graph when starting with vertex ‘A’,  using DFS method of traversal, and resolving ties alphabetically?</a:t>
            </a:r>
          </a:p>
        </p:txBody>
      </p:sp>
      <p:pic>
        <p:nvPicPr>
          <p:cNvPr id="1025" name="Picture 1" descr="Untitled picture.emf &#10;Ink Drawings&#10;Ink Drawings&#10;Ink Drawings&#10;Ink Drawings&#10;Ink Drawings&#10;Ink Drawings&#10;Ink Drawings&#10;Ink Drawings&#10;Ink Drawings&#10;">
            <a:extLst>
              <a:ext uri="{FF2B5EF4-FFF2-40B4-BE49-F238E27FC236}">
                <a16:creationId xmlns:a16="http://schemas.microsoft.com/office/drawing/2014/main" id="{3BC048B6-EB52-43E7-8D25-0ED8C165F6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7465" y="2570383"/>
            <a:ext cx="9307778" cy="4177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01758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Minimum spanning tree</a:t>
            </a:r>
          </a:p>
        </p:txBody>
      </p:sp>
      <p:sp>
        <p:nvSpPr>
          <p:cNvPr id="3" name="Content Placeholder 2"/>
          <p:cNvSpPr>
            <a:spLocks noGrp="1"/>
          </p:cNvSpPr>
          <p:nvPr>
            <p:ph idx="1"/>
          </p:nvPr>
        </p:nvSpPr>
        <p:spPr>
          <a:xfrm>
            <a:off x="1121538" y="1248311"/>
            <a:ext cx="10178322" cy="3593591"/>
          </a:xfrm>
        </p:spPr>
        <p:txBody>
          <a:bodyPr/>
          <a:lstStyle/>
          <a:p>
            <a:pPr marL="0" indent="0">
              <a:buNone/>
            </a:pPr>
            <a:r>
              <a:rPr lang="en-US" dirty="0"/>
              <a:t>A minimum spanning tree is a subset of an undirected acyclic graph that contains all vertices of the graph and has the smallest weight of all other spanning trees of the graph.  Weight is the sum of all edges in the spanning tree.</a:t>
            </a:r>
          </a:p>
          <a:p>
            <a:pPr marL="0" indent="0">
              <a:buNone/>
            </a:pPr>
            <a:endParaRPr lang="en-US" dirty="0"/>
          </a:p>
          <a:p>
            <a:pPr marL="0" indent="0">
              <a:buNone/>
            </a:pPr>
            <a:r>
              <a:rPr lang="en-US" dirty="0"/>
              <a:t>Example:  Find the least expensive way to connect a set of towns cell towers with power/communication lines.  It may not be the shortest path!</a:t>
            </a:r>
          </a:p>
          <a:p>
            <a:endParaRPr lang="en-US" dirty="0"/>
          </a:p>
        </p:txBody>
      </p:sp>
      <p:pic>
        <p:nvPicPr>
          <p:cNvPr id="4" name="Picture 3"/>
          <p:cNvPicPr>
            <a:picLocks noChangeAspect="1"/>
          </p:cNvPicPr>
          <p:nvPr/>
        </p:nvPicPr>
        <p:blipFill>
          <a:blip r:embed="rId2"/>
          <a:stretch>
            <a:fillRect/>
          </a:stretch>
        </p:blipFill>
        <p:spPr>
          <a:xfrm>
            <a:off x="3065123" y="3622308"/>
            <a:ext cx="5325277" cy="2815307"/>
          </a:xfrm>
          <a:prstGeom prst="rect">
            <a:avLst/>
          </a:prstGeom>
        </p:spPr>
      </p:pic>
    </p:spTree>
    <p:extLst>
      <p:ext uri="{BB962C8B-B14F-4D97-AF65-F5344CB8AC3E}">
        <p14:creationId xmlns:p14="http://schemas.microsoft.com/office/powerpoint/2010/main" val="20302053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Minimum spanning tree</a:t>
            </a:r>
          </a:p>
        </p:txBody>
      </p:sp>
      <p:sp>
        <p:nvSpPr>
          <p:cNvPr id="3" name="Content Placeholder 2"/>
          <p:cNvSpPr>
            <a:spLocks noGrp="1"/>
          </p:cNvSpPr>
          <p:nvPr>
            <p:ph idx="1"/>
          </p:nvPr>
        </p:nvSpPr>
        <p:spPr>
          <a:xfrm>
            <a:off x="1251678" y="1332217"/>
            <a:ext cx="10178322" cy="4547376"/>
          </a:xfrm>
        </p:spPr>
        <p:txBody>
          <a:bodyPr/>
          <a:lstStyle/>
          <a:p>
            <a:r>
              <a:rPr lang="en-US" dirty="0"/>
              <a:t>Prims &amp; </a:t>
            </a:r>
            <a:r>
              <a:rPr lang="en-US" dirty="0" err="1"/>
              <a:t>Kruskals</a:t>
            </a:r>
            <a:r>
              <a:rPr lang="en-US" dirty="0"/>
              <a:t> algorithms both solve the minimum spanning tree problem.</a:t>
            </a:r>
          </a:p>
          <a:p>
            <a:r>
              <a:rPr lang="en-US" dirty="0"/>
              <a:t>Example of </a:t>
            </a:r>
            <a:r>
              <a:rPr lang="en-US" dirty="0" err="1"/>
              <a:t>Kruskals</a:t>
            </a:r>
            <a:r>
              <a:rPr lang="en-US" dirty="0"/>
              <a:t>:  (1) SORT EDGEST BY WEIGHT  (2)PICK FROM SORTED LIST AND ADD TO MST SOLUTION IF DOESN’T FORM A CYCLE</a:t>
            </a:r>
          </a:p>
        </p:txBody>
      </p:sp>
      <p:pic>
        <p:nvPicPr>
          <p:cNvPr id="4" name="Picture 3"/>
          <p:cNvPicPr>
            <a:picLocks noChangeAspect="1"/>
          </p:cNvPicPr>
          <p:nvPr/>
        </p:nvPicPr>
        <p:blipFill>
          <a:blip r:embed="rId2"/>
          <a:stretch>
            <a:fillRect/>
          </a:stretch>
        </p:blipFill>
        <p:spPr>
          <a:xfrm>
            <a:off x="1765320" y="2558265"/>
            <a:ext cx="9520715" cy="4142198"/>
          </a:xfrm>
          <a:prstGeom prst="rect">
            <a:avLst/>
          </a:prstGeom>
        </p:spPr>
      </p:pic>
      <p:sp>
        <p:nvSpPr>
          <p:cNvPr id="5" name="TextBox 4"/>
          <p:cNvSpPr txBox="1"/>
          <p:nvPr/>
        </p:nvSpPr>
        <p:spPr>
          <a:xfrm>
            <a:off x="1367554" y="5920696"/>
            <a:ext cx="335819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Diagram 15A &amp; 15B</a:t>
            </a:r>
          </a:p>
        </p:txBody>
      </p:sp>
    </p:spTree>
    <p:extLst>
      <p:ext uri="{BB962C8B-B14F-4D97-AF65-F5344CB8AC3E}">
        <p14:creationId xmlns:p14="http://schemas.microsoft.com/office/powerpoint/2010/main" val="33758794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done</a:t>
            </a:r>
          </a:p>
        </p:txBody>
      </p:sp>
    </p:spTree>
    <p:extLst>
      <p:ext uri="{BB962C8B-B14F-4D97-AF65-F5344CB8AC3E}">
        <p14:creationId xmlns:p14="http://schemas.microsoft.com/office/powerpoint/2010/main" val="2999774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Transportation or shortest path problems</a:t>
            </a:r>
          </a:p>
        </p:txBody>
      </p:sp>
      <p:sp>
        <p:nvSpPr>
          <p:cNvPr id="3" name="Content Placeholder 2"/>
          <p:cNvSpPr>
            <a:spLocks noGrp="1"/>
          </p:cNvSpPr>
          <p:nvPr>
            <p:ph idx="1"/>
          </p:nvPr>
        </p:nvSpPr>
        <p:spPr>
          <a:xfrm>
            <a:off x="1059795" y="1820240"/>
            <a:ext cx="11269095" cy="3593591"/>
          </a:xfrm>
        </p:spPr>
        <p:txBody>
          <a:bodyPr/>
          <a:lstStyle/>
          <a:p>
            <a:pPr marL="0" indent="0">
              <a:buNone/>
            </a:pPr>
            <a:r>
              <a:rPr lang="en-US" sz="2800" dirty="0"/>
              <a:t>How to move a single product from several sources to several destinations at a minimum cost.</a:t>
            </a:r>
          </a:p>
          <a:p>
            <a:endParaRPr lang="en-US" dirty="0"/>
          </a:p>
        </p:txBody>
      </p:sp>
      <p:pic>
        <p:nvPicPr>
          <p:cNvPr id="2050" name="Picture 2" descr="Image result for transportation probl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0167" y="2361807"/>
            <a:ext cx="4988353" cy="4389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972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Transportation or shortest path problems</a:t>
            </a:r>
          </a:p>
        </p:txBody>
      </p:sp>
      <p:pic>
        <p:nvPicPr>
          <p:cNvPr id="4098" name="Picture 2" descr="../_images/Internet.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87820" y="2472350"/>
            <a:ext cx="7976464" cy="2959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6938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&amp; Economic networks</a:t>
            </a:r>
          </a:p>
        </p:txBody>
      </p:sp>
      <p:pic>
        <p:nvPicPr>
          <p:cNvPr id="4" name="Content Placeholder 3" descr="Image result for social graph"/>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53261" y="1657278"/>
            <a:ext cx="8381858" cy="4325705"/>
          </a:xfrm>
          <a:prstGeom prst="rect">
            <a:avLst/>
          </a:prstGeom>
          <a:noFill/>
          <a:ln>
            <a:noFill/>
          </a:ln>
        </p:spPr>
      </p:pic>
    </p:spTree>
    <p:extLst>
      <p:ext uri="{BB962C8B-B14F-4D97-AF65-F5344CB8AC3E}">
        <p14:creationId xmlns:p14="http://schemas.microsoft.com/office/powerpoint/2010/main" val="1988777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scheduling</a:t>
            </a:r>
          </a:p>
        </p:txBody>
      </p:sp>
      <p:pic>
        <p:nvPicPr>
          <p:cNvPr id="4" name="Content Placeholder 3" descr="Image result for project scheduling graph"/>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70008" y="1419546"/>
            <a:ext cx="9698684" cy="5104544"/>
          </a:xfrm>
          <a:prstGeom prst="rect">
            <a:avLst/>
          </a:prstGeom>
          <a:noFill/>
          <a:ln>
            <a:noFill/>
          </a:ln>
        </p:spPr>
      </p:pic>
    </p:spTree>
    <p:extLst>
      <p:ext uri="{BB962C8B-B14F-4D97-AF65-F5344CB8AC3E}">
        <p14:creationId xmlns:p14="http://schemas.microsoft.com/office/powerpoint/2010/main" val="1618019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Topological sorting</a:t>
            </a:r>
          </a:p>
        </p:txBody>
      </p:sp>
      <p:pic>
        <p:nvPicPr>
          <p:cNvPr id="3074" name="Picture 2" descr="../_images/pancakes.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71015" y="1517658"/>
            <a:ext cx="6591484" cy="5367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7198162"/>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0B082E"/>
      </a:dk2>
      <a:lt2>
        <a:srgbClr val="F3F3F2"/>
      </a:lt2>
      <a:accent1>
        <a:srgbClr val="62B4C6"/>
      </a:accent1>
      <a:accent2>
        <a:srgbClr val="1B376E"/>
      </a:accent2>
      <a:accent3>
        <a:srgbClr val="9EBE55"/>
      </a:accent3>
      <a:accent4>
        <a:srgbClr val="C65E5E"/>
      </a:accent4>
      <a:accent5>
        <a:srgbClr val="D3BA55"/>
      </a:accent5>
      <a:accent6>
        <a:srgbClr val="96648A"/>
      </a:accent6>
      <a:hlink>
        <a:srgbClr val="62B4C6"/>
      </a:hlink>
      <a:folHlink>
        <a:srgbClr val="96648A"/>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D71F8F05-6246-47AF-9E68-E57F6C93F792}"/>
    </a:ext>
  </a:extLst>
</a:theme>
</file>

<file path=docProps/app.xml><?xml version="1.0" encoding="utf-8"?>
<Properties xmlns="http://schemas.openxmlformats.org/officeDocument/2006/extended-properties" xmlns:vt="http://schemas.openxmlformats.org/officeDocument/2006/docPropsVTypes">
  <Template>Badge</Template>
  <TotalTime>433</TotalTime>
  <Words>1771</Words>
  <Application>Microsoft Office PowerPoint</Application>
  <PresentationFormat>Widescreen</PresentationFormat>
  <Paragraphs>198</Paragraphs>
  <Slides>49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Courier New</vt:lpstr>
      <vt:lpstr>Gill Sans MT</vt:lpstr>
      <vt:lpstr>Impact</vt:lpstr>
      <vt:lpstr>Times New Roman</vt:lpstr>
      <vt:lpstr>Badge</vt:lpstr>
      <vt:lpstr>graphs</vt:lpstr>
      <vt:lpstr>Problems solved with graphs</vt:lpstr>
      <vt:lpstr>Transportation or shortest path problems</vt:lpstr>
      <vt:lpstr>Transportation or shortest path problems</vt:lpstr>
      <vt:lpstr>Transportation or shortest path problems</vt:lpstr>
      <vt:lpstr>Transportation or shortest path problems</vt:lpstr>
      <vt:lpstr>Social &amp; Economic networks</vt:lpstr>
      <vt:lpstr>Project scheduling</vt:lpstr>
      <vt:lpstr>Topological sorting</vt:lpstr>
      <vt:lpstr>Graph vocabulary</vt:lpstr>
      <vt:lpstr>Graph vocabulary</vt:lpstr>
      <vt:lpstr>Graph vocabulary</vt:lpstr>
      <vt:lpstr>Graph vocabulary</vt:lpstr>
      <vt:lpstr>Graph vocabulary</vt:lpstr>
      <vt:lpstr>Graph vocabulary</vt:lpstr>
      <vt:lpstr>Graph vocabulary</vt:lpstr>
      <vt:lpstr>Graph vocabulary</vt:lpstr>
      <vt:lpstr>Graph vocabulary</vt:lpstr>
      <vt:lpstr>Graph representations</vt:lpstr>
      <vt:lpstr>Graph representations</vt:lpstr>
      <vt:lpstr>Graph Representation – adjacency list</vt:lpstr>
      <vt:lpstr>Graph Representation – adjacency matrix</vt:lpstr>
      <vt:lpstr>Graph representation trade-offs</vt:lpstr>
      <vt:lpstr>In-Class Practice 1</vt:lpstr>
      <vt:lpstr>In-Class Practice 2</vt:lpstr>
      <vt:lpstr>In-Class Practice 3</vt:lpstr>
      <vt:lpstr>Adjacency list implementation</vt:lpstr>
      <vt:lpstr>Adjacency list implementation</vt:lpstr>
      <vt:lpstr>Adjacency MATRIX implementation</vt:lpstr>
      <vt:lpstr>Adjacency MATRIX implementation</vt:lpstr>
      <vt:lpstr>Adjacency MATRIX implementation</vt:lpstr>
      <vt:lpstr>Breadth-First Search  Depth-First Search</vt:lpstr>
      <vt:lpstr>Breadth-first search (BFS) Algorithm</vt:lpstr>
      <vt:lpstr>Breadth- first  search  (BFS) Algorithm</vt:lpstr>
      <vt:lpstr>In-Class Practice 4</vt:lpstr>
      <vt:lpstr>DEPTH-FIRST search (DFS) Algorithm</vt:lpstr>
      <vt:lpstr>DEPTH- first  search  (dFS) Algorithm</vt:lpstr>
      <vt:lpstr>In-Class Practice 5</vt:lpstr>
      <vt:lpstr>Graph algorithms</vt:lpstr>
      <vt:lpstr>Graph algorithms</vt:lpstr>
      <vt:lpstr>Dijkstra’s Shortest Path</vt:lpstr>
      <vt:lpstr>Dijkstra’s Shortest Path</vt:lpstr>
      <vt:lpstr>Topological Sort</vt:lpstr>
      <vt:lpstr>Topological sort</vt:lpstr>
      <vt:lpstr>Topological sort</vt:lpstr>
      <vt:lpstr>In-Class Practice 6</vt:lpstr>
      <vt:lpstr>Minimum spanning tree</vt:lpstr>
      <vt:lpstr>Minimum spanning tree</vt:lpstr>
      <vt:lpstr>done</vt:lpstr>
    </vt:vector>
  </TitlesOfParts>
  <Company>Tennessee Tech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graphs</dc:title>
  <dc:creator>Crockett, April</dc:creator>
  <cp:lastModifiedBy>Crockett, April</cp:lastModifiedBy>
  <cp:revision>36</cp:revision>
  <dcterms:created xsi:type="dcterms:W3CDTF">2019-03-08T21:29:55Z</dcterms:created>
  <dcterms:modified xsi:type="dcterms:W3CDTF">2021-04-08T16:54:16Z</dcterms:modified>
</cp:coreProperties>
</file>